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99" r:id="rId3"/>
    <p:sldId id="285" r:id="rId4"/>
    <p:sldId id="298" r:id="rId5"/>
    <p:sldId id="302" r:id="rId6"/>
    <p:sldId id="305" r:id="rId7"/>
    <p:sldId id="291" r:id="rId8"/>
    <p:sldId id="283" r:id="rId9"/>
    <p:sldId id="286" r:id="rId10"/>
    <p:sldId id="294" r:id="rId11"/>
    <p:sldId id="303" r:id="rId12"/>
    <p:sldId id="292" r:id="rId13"/>
    <p:sldId id="289" r:id="rId14"/>
    <p:sldId id="301" r:id="rId15"/>
    <p:sldId id="297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FA3E54-A282-4056-9174-A5EDFC00CE6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CC2D7161-777C-422D-AD00-3BACE0B718D3}">
      <dgm:prSet phldrT="[Text]"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cs-CZ" sz="1800" dirty="0"/>
            <a:t>Vedoucí ZAMO</a:t>
          </a:r>
        </a:p>
        <a:p>
          <a:r>
            <a:rPr lang="cs-CZ" sz="1800" u="sng" dirty="0"/>
            <a:t>Ing. Zdenka Černá</a:t>
          </a:r>
        </a:p>
        <a:p>
          <a:r>
            <a:rPr lang="cs-CZ" sz="1800" u="none" dirty="0"/>
            <a:t>Ing. Lenka Kurucová asistentka odboru</a:t>
          </a:r>
        </a:p>
      </dgm:t>
    </dgm:pt>
    <dgm:pt modelId="{71460A09-F752-4F3B-A597-68BF85AB3B43}" type="parTrans" cxnId="{A27A96B1-B077-43F9-BDCF-60E355CBDE8B}">
      <dgm:prSet/>
      <dgm:spPr/>
      <dgm:t>
        <a:bodyPr/>
        <a:lstStyle/>
        <a:p>
          <a:endParaRPr lang="cs-CZ"/>
        </a:p>
      </dgm:t>
    </dgm:pt>
    <dgm:pt modelId="{6A21AB9F-EAD2-4459-9D00-DCEEE10F4511}" type="sibTrans" cxnId="{A27A96B1-B077-43F9-BDCF-60E355CBDE8B}">
      <dgm:prSet/>
      <dgm:spPr/>
      <dgm:t>
        <a:bodyPr/>
        <a:lstStyle/>
        <a:p>
          <a:endParaRPr lang="cs-CZ"/>
        </a:p>
      </dgm:t>
    </dgm:pt>
    <dgm:pt modelId="{FF034E21-18D3-4C74-A477-0704E5A430F7}">
      <dgm:prSet phldrT="[Text]" custT="1"/>
      <dgm:spPr/>
      <dgm:t>
        <a:bodyPr/>
        <a:lstStyle/>
        <a:p>
          <a:r>
            <a:rPr lang="cs-CZ" sz="1800" b="1" dirty="0"/>
            <a:t>Oddělení práce a mezd</a:t>
          </a:r>
        </a:p>
        <a:p>
          <a:r>
            <a:rPr lang="cs-CZ" sz="1800" dirty="0"/>
            <a:t>Vedoucí oddělení </a:t>
          </a:r>
        </a:p>
        <a:p>
          <a:r>
            <a:rPr lang="cs-CZ" sz="1800" u="sng" dirty="0"/>
            <a:t>Bc. Ilona Novotná </a:t>
          </a:r>
        </a:p>
        <a:p>
          <a:r>
            <a:rPr lang="cs-CZ" sz="1800" dirty="0"/>
            <a:t>Lenka </a:t>
          </a:r>
          <a:r>
            <a:rPr lang="cs-CZ" sz="1800" dirty="0" err="1"/>
            <a:t>Hauzerová</a:t>
          </a:r>
          <a:br>
            <a:rPr lang="cs-CZ" sz="1800" dirty="0"/>
          </a:br>
          <a:r>
            <a:rPr lang="cs-CZ" sz="1800" dirty="0"/>
            <a:t>Mgr. Petra Dušková</a:t>
          </a:r>
          <a:br>
            <a:rPr lang="cs-CZ" sz="1800" dirty="0"/>
          </a:br>
          <a:r>
            <a:rPr lang="cs-CZ" sz="1800" dirty="0"/>
            <a:t>Mgr. Veronika </a:t>
          </a:r>
          <a:r>
            <a:rPr lang="cs-CZ" sz="1800" dirty="0" err="1"/>
            <a:t>Klapálková</a:t>
          </a:r>
          <a:r>
            <a:rPr lang="cs-CZ" sz="1800" dirty="0"/>
            <a:t>, </a:t>
          </a:r>
          <a:r>
            <a:rPr lang="cs-CZ" sz="1800" dirty="0" err="1"/>
            <a:t>Ph</a:t>
          </a:r>
          <a:r>
            <a:rPr lang="cs-CZ" sz="1800" dirty="0"/>
            <a:t>. D. </a:t>
          </a:r>
          <a:br>
            <a:rPr lang="cs-CZ" sz="1800" dirty="0"/>
          </a:br>
          <a:r>
            <a:rPr lang="cs-CZ" sz="1800" dirty="0"/>
            <a:t>Eva Šírová</a:t>
          </a:r>
        </a:p>
      </dgm:t>
    </dgm:pt>
    <dgm:pt modelId="{6A2D1803-DDD4-44FB-9D86-C137C3AF8EEA}" type="parTrans" cxnId="{8D8737DC-FD8D-49D0-9869-303E7A05B7E5}">
      <dgm:prSet/>
      <dgm:spPr/>
      <dgm:t>
        <a:bodyPr/>
        <a:lstStyle/>
        <a:p>
          <a:endParaRPr lang="cs-CZ"/>
        </a:p>
      </dgm:t>
    </dgm:pt>
    <dgm:pt modelId="{F753C23A-2538-4239-BA97-D0ECCBE346DF}" type="sibTrans" cxnId="{8D8737DC-FD8D-49D0-9869-303E7A05B7E5}">
      <dgm:prSet/>
      <dgm:spPr/>
      <dgm:t>
        <a:bodyPr/>
        <a:lstStyle/>
        <a:p>
          <a:endParaRPr lang="cs-CZ"/>
        </a:p>
      </dgm:t>
    </dgm:pt>
    <dgm:pt modelId="{8FC54278-A765-4764-B3F8-638860AF273F}">
      <dgm:prSet phldrT="[Text]" custT="1"/>
      <dgm:spPr/>
      <dgm:t>
        <a:bodyPr/>
        <a:lstStyle/>
        <a:p>
          <a:pPr>
            <a:spcAft>
              <a:spcPct val="35000"/>
            </a:spcAft>
          </a:pPr>
          <a:r>
            <a:rPr lang="cs-CZ" sz="1800" b="1" dirty="0"/>
            <a:t>Personální oddělení</a:t>
          </a:r>
        </a:p>
        <a:p>
          <a:pPr>
            <a:spcAft>
              <a:spcPct val="35000"/>
            </a:spcAft>
          </a:pPr>
          <a:r>
            <a:rPr lang="cs-CZ" sz="1800" dirty="0"/>
            <a:t>Vedoucí oddělení </a:t>
          </a:r>
        </a:p>
        <a:p>
          <a:pPr>
            <a:spcAft>
              <a:spcPct val="35000"/>
            </a:spcAft>
          </a:pPr>
          <a:r>
            <a:rPr lang="cs-CZ" sz="1800" u="sng" dirty="0"/>
            <a:t>Bc. Lenka Karásková</a:t>
          </a:r>
        </a:p>
        <a:p>
          <a:pPr>
            <a:spcAft>
              <a:spcPts val="0"/>
            </a:spcAft>
          </a:pPr>
          <a:r>
            <a:rPr lang="cs-CZ" sz="1800" dirty="0"/>
            <a:t>Hana Havlová,</a:t>
          </a:r>
        </a:p>
        <a:p>
          <a:pPr>
            <a:spcAft>
              <a:spcPts val="0"/>
            </a:spcAft>
          </a:pPr>
          <a:r>
            <a:rPr lang="cs-CZ" sz="1800" dirty="0"/>
            <a:t>Bc. Hana </a:t>
          </a:r>
          <a:r>
            <a:rPr lang="cs-CZ" sz="1800" dirty="0" err="1"/>
            <a:t>Krchovová</a:t>
          </a:r>
          <a:r>
            <a:rPr lang="cs-CZ" sz="1800" dirty="0"/>
            <a:t> </a:t>
          </a:r>
          <a:br>
            <a:rPr lang="cs-CZ" sz="1800" dirty="0"/>
          </a:br>
          <a:r>
            <a:rPr lang="cs-CZ" sz="1800" dirty="0"/>
            <a:t>Radka </a:t>
          </a:r>
          <a:r>
            <a:rPr lang="cs-CZ" sz="1800" dirty="0" err="1"/>
            <a:t>Krumplová</a:t>
          </a:r>
          <a:br>
            <a:rPr lang="cs-CZ" sz="1800" dirty="0"/>
          </a:br>
          <a:endParaRPr lang="cs-CZ" sz="1800" dirty="0"/>
        </a:p>
      </dgm:t>
    </dgm:pt>
    <dgm:pt modelId="{D849A6A0-D676-4467-A697-E9E1A0EEA10C}" type="parTrans" cxnId="{217FB2B1-DD13-4C61-9169-26A6B0FD341D}">
      <dgm:prSet/>
      <dgm:spPr/>
      <dgm:t>
        <a:bodyPr/>
        <a:lstStyle/>
        <a:p>
          <a:endParaRPr lang="cs-CZ"/>
        </a:p>
      </dgm:t>
    </dgm:pt>
    <dgm:pt modelId="{6237438E-4CA3-4EE0-B580-7D5B69B4F84F}" type="sibTrans" cxnId="{217FB2B1-DD13-4C61-9169-26A6B0FD341D}">
      <dgm:prSet/>
      <dgm:spPr/>
      <dgm:t>
        <a:bodyPr/>
        <a:lstStyle/>
        <a:p>
          <a:endParaRPr lang="cs-CZ"/>
        </a:p>
      </dgm:t>
    </dgm:pt>
    <dgm:pt modelId="{F2D6D89C-2B09-4A7E-80C6-D06ECDEC9182}" type="pres">
      <dgm:prSet presAssocID="{A1FA3E54-A282-4056-9174-A5EDFC00CE6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74B46CD-30E9-4502-B2BB-1665EDC188E7}" type="pres">
      <dgm:prSet presAssocID="{CC2D7161-777C-422D-AD00-3BACE0B718D3}" presName="hierRoot1" presStyleCnt="0"/>
      <dgm:spPr/>
    </dgm:pt>
    <dgm:pt modelId="{771B101D-30F1-4B0C-A4E5-3C32E04129BD}" type="pres">
      <dgm:prSet presAssocID="{CC2D7161-777C-422D-AD00-3BACE0B718D3}" presName="composite" presStyleCnt="0"/>
      <dgm:spPr/>
    </dgm:pt>
    <dgm:pt modelId="{1B502850-DB41-48F8-ABE0-4CF3DBAD781C}" type="pres">
      <dgm:prSet presAssocID="{CC2D7161-777C-422D-AD00-3BACE0B718D3}" presName="background" presStyleLbl="node0" presStyleIdx="0" presStyleCnt="1"/>
      <dgm:spPr>
        <a:solidFill>
          <a:schemeClr val="bg1">
            <a:lumMod val="65000"/>
          </a:schemeClr>
        </a:solidFill>
      </dgm:spPr>
    </dgm:pt>
    <dgm:pt modelId="{4EBCDE57-9F22-4E43-9971-1D9F098E6EE8}" type="pres">
      <dgm:prSet presAssocID="{CC2D7161-777C-422D-AD00-3BACE0B718D3}" presName="text" presStyleLbl="fgAcc0" presStyleIdx="0" presStyleCnt="1" custScaleY="61848" custLinFactNeighborX="318">
        <dgm:presLayoutVars>
          <dgm:chPref val="3"/>
        </dgm:presLayoutVars>
      </dgm:prSet>
      <dgm:spPr/>
    </dgm:pt>
    <dgm:pt modelId="{D4B27530-551B-43A0-9F58-D15B7B0AF728}" type="pres">
      <dgm:prSet presAssocID="{CC2D7161-777C-422D-AD00-3BACE0B718D3}" presName="hierChild2" presStyleCnt="0"/>
      <dgm:spPr/>
    </dgm:pt>
    <dgm:pt modelId="{22F6A584-4676-4CDF-AAB2-035413AD9BE4}" type="pres">
      <dgm:prSet presAssocID="{6A2D1803-DDD4-44FB-9D86-C137C3AF8EEA}" presName="Name10" presStyleLbl="parChTrans1D2" presStyleIdx="0" presStyleCnt="2"/>
      <dgm:spPr/>
    </dgm:pt>
    <dgm:pt modelId="{B2F70491-C499-4601-B8AD-6FF6E034DE52}" type="pres">
      <dgm:prSet presAssocID="{FF034E21-18D3-4C74-A477-0704E5A430F7}" presName="hierRoot2" presStyleCnt="0"/>
      <dgm:spPr/>
    </dgm:pt>
    <dgm:pt modelId="{69938301-7570-4171-B41A-23BB352395DF}" type="pres">
      <dgm:prSet presAssocID="{FF034E21-18D3-4C74-A477-0704E5A430F7}" presName="composite2" presStyleCnt="0"/>
      <dgm:spPr/>
    </dgm:pt>
    <dgm:pt modelId="{C9B93AD1-360D-4B3B-8AFC-3AB54E2D8BC4}" type="pres">
      <dgm:prSet presAssocID="{FF034E21-18D3-4C74-A477-0704E5A430F7}" presName="background2" presStyleLbl="node2" presStyleIdx="0" presStyleCnt="2"/>
      <dgm:spPr>
        <a:solidFill>
          <a:schemeClr val="accent3"/>
        </a:solidFill>
      </dgm:spPr>
    </dgm:pt>
    <dgm:pt modelId="{381CA5CC-7E46-430C-BB5E-CB746FDC6306}" type="pres">
      <dgm:prSet presAssocID="{FF034E21-18D3-4C74-A477-0704E5A430F7}" presName="text2" presStyleLbl="fgAcc2" presStyleIdx="0" presStyleCnt="2" custScaleX="112785" custScaleY="123799" custLinFactNeighborX="1140" custLinFactNeighborY="-43">
        <dgm:presLayoutVars>
          <dgm:chPref val="3"/>
        </dgm:presLayoutVars>
      </dgm:prSet>
      <dgm:spPr/>
    </dgm:pt>
    <dgm:pt modelId="{E852FEDD-1BEF-4F15-9A0C-BD4BF5C4FF03}" type="pres">
      <dgm:prSet presAssocID="{FF034E21-18D3-4C74-A477-0704E5A430F7}" presName="hierChild3" presStyleCnt="0"/>
      <dgm:spPr/>
    </dgm:pt>
    <dgm:pt modelId="{84F3FFE6-413F-4248-85E2-3C821DEBA21F}" type="pres">
      <dgm:prSet presAssocID="{D849A6A0-D676-4467-A697-E9E1A0EEA10C}" presName="Name10" presStyleLbl="parChTrans1D2" presStyleIdx="1" presStyleCnt="2"/>
      <dgm:spPr/>
    </dgm:pt>
    <dgm:pt modelId="{AEA2E301-BF38-4F9F-BF6A-1F07A35DE1C7}" type="pres">
      <dgm:prSet presAssocID="{8FC54278-A765-4764-B3F8-638860AF273F}" presName="hierRoot2" presStyleCnt="0"/>
      <dgm:spPr/>
    </dgm:pt>
    <dgm:pt modelId="{D15DB805-B05D-47F2-9D79-EB7856D42AB9}" type="pres">
      <dgm:prSet presAssocID="{8FC54278-A765-4764-B3F8-638860AF273F}" presName="composite2" presStyleCnt="0"/>
      <dgm:spPr/>
    </dgm:pt>
    <dgm:pt modelId="{26459962-140C-4165-879F-0FAC1FC7A1D2}" type="pres">
      <dgm:prSet presAssocID="{8FC54278-A765-4764-B3F8-638860AF273F}" presName="background2" presStyleLbl="node2" presStyleIdx="1" presStyleCnt="2"/>
      <dgm:spPr>
        <a:solidFill>
          <a:schemeClr val="accent3"/>
        </a:solidFill>
      </dgm:spPr>
    </dgm:pt>
    <dgm:pt modelId="{CEEF311F-775E-43BC-AE34-372C947FF75A}" type="pres">
      <dgm:prSet presAssocID="{8FC54278-A765-4764-B3F8-638860AF273F}" presName="text2" presStyleLbl="fgAcc2" presStyleIdx="1" presStyleCnt="2" custScaleX="123633" custScaleY="122481">
        <dgm:presLayoutVars>
          <dgm:chPref val="3"/>
        </dgm:presLayoutVars>
      </dgm:prSet>
      <dgm:spPr/>
    </dgm:pt>
    <dgm:pt modelId="{18B80363-635D-4D1E-8ADA-103F34AA8BB7}" type="pres">
      <dgm:prSet presAssocID="{8FC54278-A765-4764-B3F8-638860AF273F}" presName="hierChild3" presStyleCnt="0"/>
      <dgm:spPr/>
    </dgm:pt>
  </dgm:ptLst>
  <dgm:cxnLst>
    <dgm:cxn modelId="{1F9D3603-D7DC-4C14-B6BE-8E65B47F1B3F}" type="presOf" srcId="{8FC54278-A765-4764-B3F8-638860AF273F}" destId="{CEEF311F-775E-43BC-AE34-372C947FF75A}" srcOrd="0" destOrd="0" presId="urn:microsoft.com/office/officeart/2005/8/layout/hierarchy1"/>
    <dgm:cxn modelId="{4BA5BC12-1635-44C0-B4F1-D45E0E02EE2B}" type="presOf" srcId="{D849A6A0-D676-4467-A697-E9E1A0EEA10C}" destId="{84F3FFE6-413F-4248-85E2-3C821DEBA21F}" srcOrd="0" destOrd="0" presId="urn:microsoft.com/office/officeart/2005/8/layout/hierarchy1"/>
    <dgm:cxn modelId="{F3AB5871-AC5D-40BF-ACEE-7405A1E320DA}" type="presOf" srcId="{A1FA3E54-A282-4056-9174-A5EDFC00CE6F}" destId="{F2D6D89C-2B09-4A7E-80C6-D06ECDEC9182}" srcOrd="0" destOrd="0" presId="urn:microsoft.com/office/officeart/2005/8/layout/hierarchy1"/>
    <dgm:cxn modelId="{511D9076-85CB-40BC-9FFC-539A8DB1C1CF}" type="presOf" srcId="{FF034E21-18D3-4C74-A477-0704E5A430F7}" destId="{381CA5CC-7E46-430C-BB5E-CB746FDC6306}" srcOrd="0" destOrd="0" presId="urn:microsoft.com/office/officeart/2005/8/layout/hierarchy1"/>
    <dgm:cxn modelId="{86E02C81-E74B-4E5F-9CBE-D7F801626760}" type="presOf" srcId="{6A2D1803-DDD4-44FB-9D86-C137C3AF8EEA}" destId="{22F6A584-4676-4CDF-AAB2-035413AD9BE4}" srcOrd="0" destOrd="0" presId="urn:microsoft.com/office/officeart/2005/8/layout/hierarchy1"/>
    <dgm:cxn modelId="{A27A96B1-B077-43F9-BDCF-60E355CBDE8B}" srcId="{A1FA3E54-A282-4056-9174-A5EDFC00CE6F}" destId="{CC2D7161-777C-422D-AD00-3BACE0B718D3}" srcOrd="0" destOrd="0" parTransId="{71460A09-F752-4F3B-A597-68BF85AB3B43}" sibTransId="{6A21AB9F-EAD2-4459-9D00-DCEEE10F4511}"/>
    <dgm:cxn modelId="{217FB2B1-DD13-4C61-9169-26A6B0FD341D}" srcId="{CC2D7161-777C-422D-AD00-3BACE0B718D3}" destId="{8FC54278-A765-4764-B3F8-638860AF273F}" srcOrd="1" destOrd="0" parTransId="{D849A6A0-D676-4467-A697-E9E1A0EEA10C}" sibTransId="{6237438E-4CA3-4EE0-B580-7D5B69B4F84F}"/>
    <dgm:cxn modelId="{542866D9-01CF-4081-9F73-854AFBF47083}" type="presOf" srcId="{CC2D7161-777C-422D-AD00-3BACE0B718D3}" destId="{4EBCDE57-9F22-4E43-9971-1D9F098E6EE8}" srcOrd="0" destOrd="0" presId="urn:microsoft.com/office/officeart/2005/8/layout/hierarchy1"/>
    <dgm:cxn modelId="{8D8737DC-FD8D-49D0-9869-303E7A05B7E5}" srcId="{CC2D7161-777C-422D-AD00-3BACE0B718D3}" destId="{FF034E21-18D3-4C74-A477-0704E5A430F7}" srcOrd="0" destOrd="0" parTransId="{6A2D1803-DDD4-44FB-9D86-C137C3AF8EEA}" sibTransId="{F753C23A-2538-4239-BA97-D0ECCBE346DF}"/>
    <dgm:cxn modelId="{031BF213-9C13-42E9-BCA3-9CA704C714BB}" type="presParOf" srcId="{F2D6D89C-2B09-4A7E-80C6-D06ECDEC9182}" destId="{674B46CD-30E9-4502-B2BB-1665EDC188E7}" srcOrd="0" destOrd="0" presId="urn:microsoft.com/office/officeart/2005/8/layout/hierarchy1"/>
    <dgm:cxn modelId="{E0753C51-8ED8-4DFA-B162-3396811E548E}" type="presParOf" srcId="{674B46CD-30E9-4502-B2BB-1665EDC188E7}" destId="{771B101D-30F1-4B0C-A4E5-3C32E04129BD}" srcOrd="0" destOrd="0" presId="urn:microsoft.com/office/officeart/2005/8/layout/hierarchy1"/>
    <dgm:cxn modelId="{705DEC11-1EA9-4BF6-BECD-B51012B47908}" type="presParOf" srcId="{771B101D-30F1-4B0C-A4E5-3C32E04129BD}" destId="{1B502850-DB41-48F8-ABE0-4CF3DBAD781C}" srcOrd="0" destOrd="0" presId="urn:microsoft.com/office/officeart/2005/8/layout/hierarchy1"/>
    <dgm:cxn modelId="{CBAB9B06-120F-4711-8300-8092A1C21421}" type="presParOf" srcId="{771B101D-30F1-4B0C-A4E5-3C32E04129BD}" destId="{4EBCDE57-9F22-4E43-9971-1D9F098E6EE8}" srcOrd="1" destOrd="0" presId="urn:microsoft.com/office/officeart/2005/8/layout/hierarchy1"/>
    <dgm:cxn modelId="{8E7255C7-9324-41AC-86B1-A17200805973}" type="presParOf" srcId="{674B46CD-30E9-4502-B2BB-1665EDC188E7}" destId="{D4B27530-551B-43A0-9F58-D15B7B0AF728}" srcOrd="1" destOrd="0" presId="urn:microsoft.com/office/officeart/2005/8/layout/hierarchy1"/>
    <dgm:cxn modelId="{8752560F-7391-44F5-B33C-14D42096CC7D}" type="presParOf" srcId="{D4B27530-551B-43A0-9F58-D15B7B0AF728}" destId="{22F6A584-4676-4CDF-AAB2-035413AD9BE4}" srcOrd="0" destOrd="0" presId="urn:microsoft.com/office/officeart/2005/8/layout/hierarchy1"/>
    <dgm:cxn modelId="{A38C61B7-8937-4584-92B2-6A6541C4D229}" type="presParOf" srcId="{D4B27530-551B-43A0-9F58-D15B7B0AF728}" destId="{B2F70491-C499-4601-B8AD-6FF6E034DE52}" srcOrd="1" destOrd="0" presId="urn:microsoft.com/office/officeart/2005/8/layout/hierarchy1"/>
    <dgm:cxn modelId="{9D37F54A-0E77-4CF5-A5BC-545FF86BEA01}" type="presParOf" srcId="{B2F70491-C499-4601-B8AD-6FF6E034DE52}" destId="{69938301-7570-4171-B41A-23BB352395DF}" srcOrd="0" destOrd="0" presId="urn:microsoft.com/office/officeart/2005/8/layout/hierarchy1"/>
    <dgm:cxn modelId="{4206A2A2-E09C-42B3-B2A3-54BBFDFDA27A}" type="presParOf" srcId="{69938301-7570-4171-B41A-23BB352395DF}" destId="{C9B93AD1-360D-4B3B-8AFC-3AB54E2D8BC4}" srcOrd="0" destOrd="0" presId="urn:microsoft.com/office/officeart/2005/8/layout/hierarchy1"/>
    <dgm:cxn modelId="{151FEEF6-1BC6-48BB-9591-91147609B4F9}" type="presParOf" srcId="{69938301-7570-4171-B41A-23BB352395DF}" destId="{381CA5CC-7E46-430C-BB5E-CB746FDC6306}" srcOrd="1" destOrd="0" presId="urn:microsoft.com/office/officeart/2005/8/layout/hierarchy1"/>
    <dgm:cxn modelId="{2E7487E4-4B3F-4F5E-84BD-6968A62C1BD6}" type="presParOf" srcId="{B2F70491-C499-4601-B8AD-6FF6E034DE52}" destId="{E852FEDD-1BEF-4F15-9A0C-BD4BF5C4FF03}" srcOrd="1" destOrd="0" presId="urn:microsoft.com/office/officeart/2005/8/layout/hierarchy1"/>
    <dgm:cxn modelId="{B59F979C-EC6A-4012-BBE7-FD3E52EDCF7A}" type="presParOf" srcId="{D4B27530-551B-43A0-9F58-D15B7B0AF728}" destId="{84F3FFE6-413F-4248-85E2-3C821DEBA21F}" srcOrd="2" destOrd="0" presId="urn:microsoft.com/office/officeart/2005/8/layout/hierarchy1"/>
    <dgm:cxn modelId="{2FA31716-6D10-4ADF-AFAB-46F45058B238}" type="presParOf" srcId="{D4B27530-551B-43A0-9F58-D15B7B0AF728}" destId="{AEA2E301-BF38-4F9F-BF6A-1F07A35DE1C7}" srcOrd="3" destOrd="0" presId="urn:microsoft.com/office/officeart/2005/8/layout/hierarchy1"/>
    <dgm:cxn modelId="{18003CC1-E725-421C-A811-2D45514745BB}" type="presParOf" srcId="{AEA2E301-BF38-4F9F-BF6A-1F07A35DE1C7}" destId="{D15DB805-B05D-47F2-9D79-EB7856D42AB9}" srcOrd="0" destOrd="0" presId="urn:microsoft.com/office/officeart/2005/8/layout/hierarchy1"/>
    <dgm:cxn modelId="{3B5B176D-0F20-43E6-B0D9-CBFE286705F2}" type="presParOf" srcId="{D15DB805-B05D-47F2-9D79-EB7856D42AB9}" destId="{26459962-140C-4165-879F-0FAC1FC7A1D2}" srcOrd="0" destOrd="0" presId="urn:microsoft.com/office/officeart/2005/8/layout/hierarchy1"/>
    <dgm:cxn modelId="{98C2A255-2925-4132-821F-3810DAF85D0D}" type="presParOf" srcId="{D15DB805-B05D-47F2-9D79-EB7856D42AB9}" destId="{CEEF311F-775E-43BC-AE34-372C947FF75A}" srcOrd="1" destOrd="0" presId="urn:microsoft.com/office/officeart/2005/8/layout/hierarchy1"/>
    <dgm:cxn modelId="{0FADA39C-B25C-4A41-8B06-B12900514D27}" type="presParOf" srcId="{AEA2E301-BF38-4F9F-BF6A-1F07A35DE1C7}" destId="{18B80363-635D-4D1E-8ADA-103F34AA8BB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F3FFE6-413F-4248-85E2-3C821DEBA21F}">
      <dsp:nvSpPr>
        <dsp:cNvPr id="0" name=""/>
        <dsp:cNvSpPr/>
      </dsp:nvSpPr>
      <dsp:spPr>
        <a:xfrm>
          <a:off x="3790324" y="1280225"/>
          <a:ext cx="1962961" cy="849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9064"/>
              </a:lnTo>
              <a:lnTo>
                <a:pt x="1962961" y="579064"/>
              </a:lnTo>
              <a:lnTo>
                <a:pt x="1962961" y="84972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F6A584-4676-4CDF-AAB2-035413AD9BE4}">
      <dsp:nvSpPr>
        <dsp:cNvPr id="0" name=""/>
        <dsp:cNvSpPr/>
      </dsp:nvSpPr>
      <dsp:spPr>
        <a:xfrm>
          <a:off x="1683615" y="1280225"/>
          <a:ext cx="2106708" cy="848929"/>
        </a:xfrm>
        <a:custGeom>
          <a:avLst/>
          <a:gdLst/>
          <a:ahLst/>
          <a:cxnLst/>
          <a:rect l="0" t="0" r="0" b="0"/>
          <a:pathLst>
            <a:path>
              <a:moveTo>
                <a:pt x="2106708" y="0"/>
              </a:moveTo>
              <a:lnTo>
                <a:pt x="2106708" y="578266"/>
              </a:lnTo>
              <a:lnTo>
                <a:pt x="0" y="578266"/>
              </a:lnTo>
              <a:lnTo>
                <a:pt x="0" y="84892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502850-DB41-48F8-ABE0-4CF3DBAD781C}">
      <dsp:nvSpPr>
        <dsp:cNvPr id="0" name=""/>
        <dsp:cNvSpPr/>
      </dsp:nvSpPr>
      <dsp:spPr>
        <a:xfrm>
          <a:off x="2329474" y="132772"/>
          <a:ext cx="2921698" cy="1147452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BCDE57-9F22-4E43-9971-1D9F098E6EE8}">
      <dsp:nvSpPr>
        <dsp:cNvPr id="0" name=""/>
        <dsp:cNvSpPr/>
      </dsp:nvSpPr>
      <dsp:spPr>
        <a:xfrm>
          <a:off x="2654108" y="441173"/>
          <a:ext cx="2921698" cy="1147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Vedoucí ZAMO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u="sng" kern="1200" dirty="0"/>
            <a:t>Ing. Zdenka Černá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u="none" kern="1200" dirty="0"/>
            <a:t>Ing. Lenka Kurucová asistentka odboru</a:t>
          </a:r>
        </a:p>
      </dsp:txBody>
      <dsp:txXfrm>
        <a:off x="2687716" y="474781"/>
        <a:ext cx="2854482" cy="1080236"/>
      </dsp:txXfrm>
    </dsp:sp>
    <dsp:sp modelId="{C9B93AD1-360D-4B3B-8AFC-3AB54E2D8BC4}">
      <dsp:nvSpPr>
        <dsp:cNvPr id="0" name=""/>
        <dsp:cNvSpPr/>
      </dsp:nvSpPr>
      <dsp:spPr>
        <a:xfrm>
          <a:off x="35996" y="2129154"/>
          <a:ext cx="3295238" cy="2296816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1CA5CC-7E46-430C-BB5E-CB746FDC6306}">
      <dsp:nvSpPr>
        <dsp:cNvPr id="0" name=""/>
        <dsp:cNvSpPr/>
      </dsp:nvSpPr>
      <dsp:spPr>
        <a:xfrm>
          <a:off x="360629" y="2437556"/>
          <a:ext cx="3295238" cy="22968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Oddělení práce a mezd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Vedoucí oddělení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u="sng" kern="1200" dirty="0"/>
            <a:t>Bc. Ilona Novotná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Lenka </a:t>
          </a:r>
          <a:r>
            <a:rPr lang="cs-CZ" sz="1800" kern="1200" dirty="0" err="1"/>
            <a:t>Hauzerová</a:t>
          </a:r>
          <a:br>
            <a:rPr lang="cs-CZ" sz="1800" kern="1200" dirty="0"/>
          </a:br>
          <a:r>
            <a:rPr lang="cs-CZ" sz="1800" kern="1200" dirty="0"/>
            <a:t>Mgr. Petra Dušková</a:t>
          </a:r>
          <a:br>
            <a:rPr lang="cs-CZ" sz="1800" kern="1200" dirty="0"/>
          </a:br>
          <a:r>
            <a:rPr lang="cs-CZ" sz="1800" kern="1200" dirty="0"/>
            <a:t>Mgr. Veronika </a:t>
          </a:r>
          <a:r>
            <a:rPr lang="cs-CZ" sz="1800" kern="1200" dirty="0" err="1"/>
            <a:t>Klapálková</a:t>
          </a:r>
          <a:r>
            <a:rPr lang="cs-CZ" sz="1800" kern="1200" dirty="0"/>
            <a:t>, </a:t>
          </a:r>
          <a:r>
            <a:rPr lang="cs-CZ" sz="1800" kern="1200" dirty="0" err="1"/>
            <a:t>Ph</a:t>
          </a:r>
          <a:r>
            <a:rPr lang="cs-CZ" sz="1800" kern="1200" dirty="0"/>
            <a:t>. D. </a:t>
          </a:r>
          <a:br>
            <a:rPr lang="cs-CZ" sz="1800" kern="1200" dirty="0"/>
          </a:br>
          <a:r>
            <a:rPr lang="cs-CZ" sz="1800" kern="1200" dirty="0"/>
            <a:t>Eva Šírová</a:t>
          </a:r>
        </a:p>
      </dsp:txBody>
      <dsp:txXfrm>
        <a:off x="427900" y="2504827"/>
        <a:ext cx="3160696" cy="2162274"/>
      </dsp:txXfrm>
    </dsp:sp>
    <dsp:sp modelId="{26459962-140C-4165-879F-0FAC1FC7A1D2}">
      <dsp:nvSpPr>
        <dsp:cNvPr id="0" name=""/>
        <dsp:cNvSpPr/>
      </dsp:nvSpPr>
      <dsp:spPr>
        <a:xfrm>
          <a:off x="3947193" y="2129952"/>
          <a:ext cx="3612183" cy="2272364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F311F-775E-43BC-AE34-372C947FF75A}">
      <dsp:nvSpPr>
        <dsp:cNvPr id="0" name=""/>
        <dsp:cNvSpPr/>
      </dsp:nvSpPr>
      <dsp:spPr>
        <a:xfrm>
          <a:off x="4271826" y="2438354"/>
          <a:ext cx="3612183" cy="2272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Personální oddělení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Vedoucí oddělení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u="sng" kern="1200" dirty="0"/>
            <a:t>Bc. Lenka Karásková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800" kern="1200" dirty="0"/>
            <a:t>Hana Havlová,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800" kern="1200" dirty="0"/>
            <a:t>Bc. Hana </a:t>
          </a:r>
          <a:r>
            <a:rPr lang="cs-CZ" sz="1800" kern="1200" dirty="0" err="1"/>
            <a:t>Krchovová</a:t>
          </a:r>
          <a:r>
            <a:rPr lang="cs-CZ" sz="1800" kern="1200" dirty="0"/>
            <a:t> </a:t>
          </a:r>
          <a:br>
            <a:rPr lang="cs-CZ" sz="1800" kern="1200" dirty="0"/>
          </a:br>
          <a:r>
            <a:rPr lang="cs-CZ" sz="1800" kern="1200" dirty="0"/>
            <a:t>Radka </a:t>
          </a:r>
          <a:r>
            <a:rPr lang="cs-CZ" sz="1800" kern="1200" dirty="0" err="1"/>
            <a:t>Krumplová</a:t>
          </a:r>
          <a:br>
            <a:rPr lang="cs-CZ" sz="1800" kern="1200" dirty="0"/>
          </a:br>
          <a:endParaRPr lang="cs-CZ" sz="1800" kern="1200" dirty="0"/>
        </a:p>
      </dsp:txBody>
      <dsp:txXfrm>
        <a:off x="4338381" y="2504909"/>
        <a:ext cx="3479073" cy="2139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01" cy="496574"/>
          </a:xfrm>
          <a:prstGeom prst="rect">
            <a:avLst/>
          </a:prstGeom>
        </p:spPr>
        <p:txBody>
          <a:bodyPr vert="horz" lIns="92672" tIns="46336" rIns="92672" bIns="46336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770" y="0"/>
            <a:ext cx="2946301" cy="496574"/>
          </a:xfrm>
          <a:prstGeom prst="rect">
            <a:avLst/>
          </a:prstGeom>
        </p:spPr>
        <p:txBody>
          <a:bodyPr vert="horz" lIns="92672" tIns="46336" rIns="92672" bIns="46336" rtlCol="0"/>
          <a:lstStyle>
            <a:lvl1pPr algn="r">
              <a:defRPr sz="1200"/>
            </a:lvl1pPr>
          </a:lstStyle>
          <a:p>
            <a:fld id="{CD8EEAD6-C188-440F-A606-B748274DA39B}" type="datetimeFigureOut">
              <a:rPr lang="cs-CZ" smtClean="0"/>
              <a:t>05.01.2023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451"/>
            <a:ext cx="2946301" cy="496574"/>
          </a:xfrm>
          <a:prstGeom prst="rect">
            <a:avLst/>
          </a:prstGeom>
        </p:spPr>
        <p:txBody>
          <a:bodyPr vert="horz" lIns="92672" tIns="46336" rIns="92672" bIns="46336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770" y="9428451"/>
            <a:ext cx="2946301" cy="496574"/>
          </a:xfrm>
          <a:prstGeom prst="rect">
            <a:avLst/>
          </a:prstGeom>
        </p:spPr>
        <p:txBody>
          <a:bodyPr vert="horz" lIns="92672" tIns="46336" rIns="92672" bIns="46336" rtlCol="0" anchor="b"/>
          <a:lstStyle>
            <a:lvl1pPr algn="r">
              <a:defRPr sz="1200"/>
            </a:lvl1pPr>
          </a:lstStyle>
          <a:p>
            <a:fld id="{871E219E-ECCF-43DB-87DE-57FD56A34C2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167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2672" tIns="46336" rIns="92672" bIns="46336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2672" tIns="46336" rIns="92672" bIns="46336" rtlCol="0"/>
          <a:lstStyle>
            <a:lvl1pPr algn="r">
              <a:defRPr sz="1200"/>
            </a:lvl1pPr>
          </a:lstStyle>
          <a:p>
            <a:fld id="{8EC5F928-0D0D-43E5-9FEA-76353E057E71}" type="datetimeFigureOut">
              <a:rPr lang="cs-CZ" smtClean="0"/>
              <a:t>05.01.2023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72" tIns="46336" rIns="92672" bIns="46336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672" tIns="46336" rIns="92672" bIns="46336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2672" tIns="46336" rIns="92672" bIns="46336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2672" tIns="46336" rIns="92672" bIns="46336" rtlCol="0" anchor="b"/>
          <a:lstStyle>
            <a:lvl1pPr algn="r">
              <a:defRPr sz="1200"/>
            </a:lvl1pPr>
          </a:lstStyle>
          <a:p>
            <a:fld id="{CF361FE3-F59D-4126-91CC-C56CC6D7B69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450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61FE3-F59D-4126-91CC-C56CC6D7B698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664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61FE3-F59D-4126-91CC-C56CC6D7B698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2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61FE3-F59D-4126-91CC-C56CC6D7B698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727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61FE3-F59D-4126-91CC-C56CC6D7B698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220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5354-3021-4909-966C-BE8755684816}" type="datetime1">
              <a:rPr lang="cs-CZ" smtClean="0"/>
              <a:t>05.01.2023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AFDC-86D2-4D70-BBEC-0E2ECE0567A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35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3A34-2BE0-4F83-841B-E31171302347}" type="datetime1">
              <a:rPr lang="cs-CZ" smtClean="0"/>
              <a:t>05.01.2023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AFDC-86D2-4D70-BBEC-0E2ECE0567A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1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85BF-3411-4F7E-ACEF-1910D9EF3CA8}" type="datetime1">
              <a:rPr lang="cs-CZ" smtClean="0"/>
              <a:t>05.01.2023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AFDC-86D2-4D70-BBEC-0E2ECE0567A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49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7DE3-598C-4C00-9876-8C789DE9BD3F}" type="datetime1">
              <a:rPr lang="cs-CZ" smtClean="0"/>
              <a:t>05.01.2023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AFDC-86D2-4D70-BBEC-0E2ECE0567A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68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2854-6D97-4950-8851-1BDE24965689}" type="datetime1">
              <a:rPr lang="cs-CZ" smtClean="0"/>
              <a:t>05.01.2023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AFDC-86D2-4D70-BBEC-0E2ECE0567A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976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D07E-0F54-4248-83CC-61BAF673E890}" type="datetime1">
              <a:rPr lang="cs-CZ" smtClean="0"/>
              <a:t>05.01.2023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AFDC-86D2-4D70-BBEC-0E2ECE0567A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96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88D89-CDBA-4D60-A918-C5C64407C2D0}" type="datetime1">
              <a:rPr lang="cs-CZ" smtClean="0"/>
              <a:t>05.01.2023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AFDC-86D2-4D70-BBEC-0E2ECE0567A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45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E4D9-8FED-4840-A3B5-DD06709FFD44}" type="datetime1">
              <a:rPr lang="cs-CZ" smtClean="0"/>
              <a:t>05.01.2023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AFDC-86D2-4D70-BBEC-0E2ECE0567A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C4E-DC2C-4E41-BFF1-506D9AD688EC}" type="datetime1">
              <a:rPr lang="cs-CZ" smtClean="0"/>
              <a:t>05.01.2023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AFDC-86D2-4D70-BBEC-0E2ECE0567A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91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C464-AA61-4D31-A0DA-B01ED16E7109}" type="datetime1">
              <a:rPr lang="cs-CZ" smtClean="0"/>
              <a:t>05.01.2023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AFDC-86D2-4D70-BBEC-0E2ECE0567A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143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C7EF-52AC-4895-B2B5-84F8E5AC6AED}" type="datetime1">
              <a:rPr lang="cs-CZ" smtClean="0"/>
              <a:t>05.01.2023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AFDC-86D2-4D70-BBEC-0E2ECE0567A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146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54374-A4D1-4C2F-995E-5E80BD8618B9}" type="datetime1">
              <a:rPr lang="cs-CZ" smtClean="0"/>
              <a:t>05.01.2023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0AFDC-86D2-4D70-BBEC-0E2ECE0567A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2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pv.cz/getdoc/b33a5c7c-ae91-4e1f-a301-c84984d99373/Aktualni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 l="4553" t="-20290" r="12985" b="1450"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4"/>
          </a:xfrm>
        </p:spPr>
        <p:txBody>
          <a:bodyPr/>
          <a:lstStyle/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  <a:p>
            <a:pPr>
              <a:buFont typeface="Wingdings" panose="05000000000000000000" pitchFamily="2" charset="2"/>
              <a:buChar char="Ø"/>
            </a:pPr>
            <a:endParaRPr lang="cs-CZ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pic>
        <p:nvPicPr>
          <p:cNvPr id="8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136704"/>
            <a:ext cx="2879725" cy="460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9" y="0"/>
            <a:ext cx="9171708" cy="68907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69714" y="2028247"/>
            <a:ext cx="777686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dirty="0"/>
              <a:t> </a:t>
            </a:r>
            <a:r>
              <a:rPr lang="cs-CZ" sz="36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UJEP a programové období 2021 – 2027 Nové dotační tituly → nová pravidla → nové projekty </a:t>
            </a:r>
          </a:p>
          <a:p>
            <a:endParaRPr lang="cs-CZ" sz="3600" dirty="0">
              <a:solidFill>
                <a:srgbClr val="80008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721562" y="6367177"/>
            <a:ext cx="24847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800080"/>
                </a:solidFill>
              </a:rPr>
              <a:t>Ing. Zdenka Černá – vedoucí ZAMO</a:t>
            </a:r>
          </a:p>
        </p:txBody>
      </p:sp>
    </p:spTree>
    <p:extLst>
      <p:ext uri="{BB962C8B-B14F-4D97-AF65-F5344CB8AC3E}">
        <p14:creationId xmlns:p14="http://schemas.microsoft.com/office/powerpoint/2010/main" val="3025618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114300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800080"/>
                </a:solidFill>
              </a:rPr>
              <a:t>Přehled: Cestovní náhrady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cs-CZ" dirty="0"/>
              <a:t>Cestovní náhrady: ŘÍDÍME SE ČESKÝM PRÁVEM</a:t>
            </a:r>
          </a:p>
          <a:p>
            <a:r>
              <a:rPr lang="cs-CZ" dirty="0"/>
              <a:t>Cenové mapy</a:t>
            </a:r>
          </a:p>
          <a:p>
            <a:r>
              <a:rPr lang="cs-CZ" dirty="0"/>
              <a:t>Důraz na řádného hospodáře</a:t>
            </a:r>
          </a:p>
          <a:p>
            <a:r>
              <a:rPr lang="cs-CZ" dirty="0"/>
              <a:t>Směrnice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 l="4553" t="-20290" r="12985" b="1450"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199" y="92076"/>
            <a:ext cx="2194564" cy="557785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588224" y="6327368"/>
            <a:ext cx="236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Ing. Zdenka Černá – vedoucí ZAMO</a:t>
            </a:r>
          </a:p>
        </p:txBody>
      </p:sp>
    </p:spTree>
    <p:extLst>
      <p:ext uri="{BB962C8B-B14F-4D97-AF65-F5344CB8AC3E}">
        <p14:creationId xmlns:p14="http://schemas.microsoft.com/office/powerpoint/2010/main" val="3155205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114300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800080"/>
                </a:solidFill>
              </a:rPr>
              <a:t>Přehled: Projektový spis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Projektový spis: Tři důvody</a:t>
            </a:r>
          </a:p>
          <a:p>
            <a:pPr marL="1200150" lvl="2" indent="-342900"/>
            <a:r>
              <a:rPr lang="cs-CZ" dirty="0"/>
              <a:t>Závazný požadavek daného projektu – viz metodické příručky…</a:t>
            </a:r>
          </a:p>
          <a:p>
            <a:pPr lvl="2"/>
            <a:r>
              <a:rPr lang="cs-CZ" dirty="0"/>
              <a:t>Chci mít přehledně vše pohromadě, zpětně se to těžko dá do kupy</a:t>
            </a:r>
          </a:p>
          <a:p>
            <a:pPr lvl="2"/>
            <a:r>
              <a:rPr lang="cs-CZ" dirty="0"/>
              <a:t>V době udržitelnosti je to „vše“ v jednom balíčku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 l="4553" t="-20290" r="12985" b="1450"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199" y="92076"/>
            <a:ext cx="2194564" cy="557785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588224" y="6327368"/>
            <a:ext cx="236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Ing. Zdenka Černá – vedoucí ZAMO</a:t>
            </a:r>
          </a:p>
        </p:txBody>
      </p:sp>
    </p:spTree>
    <p:extLst>
      <p:ext uri="{BB962C8B-B14F-4D97-AF65-F5344CB8AC3E}">
        <p14:creationId xmlns:p14="http://schemas.microsoft.com/office/powerpoint/2010/main" val="3199197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114300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800080"/>
                </a:solidFill>
              </a:rPr>
              <a:t>Kontroly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Před zahájením zašlou Oznámení – definují požadavky</a:t>
            </a:r>
          </a:p>
          <a:p>
            <a:r>
              <a:rPr lang="cs-CZ" dirty="0"/>
              <a:t>ZAMO nemá suplovat manažera, </a:t>
            </a:r>
            <a:r>
              <a:rPr lang="cs-CZ" dirty="0" err="1"/>
              <a:t>admina</a:t>
            </a:r>
            <a:endParaRPr lang="cs-CZ" dirty="0"/>
          </a:p>
          <a:p>
            <a:r>
              <a:rPr lang="cs-CZ" dirty="0"/>
              <a:t>Kontrola se zabývá „celým zaměstnancem“, tzn. prohlíží celý osobní spis, kompletní evidenci odpracované doby, mzdový list, bankovní výpis</a:t>
            </a:r>
          </a:p>
          <a:p>
            <a:endParaRPr lang="cs-CZ" dirty="0"/>
          </a:p>
          <a:p>
            <a:r>
              <a:rPr lang="cs-CZ" dirty="0"/>
              <a:t>ZAMO nezná detailní činnost účastníka projektu – není možné vysvětlovat „ Co tím chtěl </a:t>
            </a:r>
            <a:r>
              <a:rPr lang="cs-CZ" dirty="0" err="1"/>
              <a:t>projekťák</a:t>
            </a:r>
            <a:r>
              <a:rPr lang="cs-CZ" dirty="0"/>
              <a:t> říci“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 l="4553" t="-20290" r="12985" b="1450"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199" y="92076"/>
            <a:ext cx="2194564" cy="557785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588224" y="6327368"/>
            <a:ext cx="236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Ing. Zdenka Černá – vedoucí ZAMO</a:t>
            </a:r>
          </a:p>
        </p:txBody>
      </p:sp>
    </p:spTree>
    <p:extLst>
      <p:ext uri="{BB962C8B-B14F-4D97-AF65-F5344CB8AC3E}">
        <p14:creationId xmlns:p14="http://schemas.microsoft.com/office/powerpoint/2010/main" val="645639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3760" y="255368"/>
            <a:ext cx="5554960" cy="114300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800080"/>
                </a:solidFill>
              </a:rPr>
              <a:t>Nástroje a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prvé řadě je velmi nutné komunikovat již před psaním projektů!</a:t>
            </a:r>
          </a:p>
          <a:p>
            <a:r>
              <a:rPr lang="cs-CZ" dirty="0"/>
              <a:t>Sdělit záměry – konzultovat možnosti zapojení lidských zdrojů dopředu</a:t>
            </a:r>
          </a:p>
          <a:p>
            <a:r>
              <a:rPr lang="cs-CZ" dirty="0"/>
              <a:t>Nástroje:</a:t>
            </a:r>
          </a:p>
          <a:p>
            <a:pPr lvl="2"/>
            <a:r>
              <a:rPr lang="cs-CZ" dirty="0"/>
              <a:t>IMIS Personalistika, Přehled za zaměstnance, Nepřítomnosti, Přehled pro manažery</a:t>
            </a:r>
          </a:p>
          <a:p>
            <a:pPr lvl="2"/>
            <a:r>
              <a:rPr lang="cs-CZ" dirty="0"/>
              <a:t>VEMA: Portál</a:t>
            </a:r>
          </a:p>
          <a:p>
            <a:pPr lvl="2"/>
            <a:r>
              <a:rPr lang="cs-CZ" dirty="0"/>
              <a:t>FIS: Manažer zakázky</a:t>
            </a:r>
          </a:p>
          <a:p>
            <a:pPr lvl="2"/>
            <a:r>
              <a:rPr lang="cs-CZ" dirty="0"/>
              <a:t>PDF výkazy, Modré tabulky</a:t>
            </a:r>
          </a:p>
          <a:p>
            <a:pPr lvl="2"/>
            <a:r>
              <a:rPr lang="cs-CZ" dirty="0"/>
              <a:t>Interní metodická doporučení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 l="4553" t="-20290" r="12985" b="1450"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199" y="92076"/>
            <a:ext cx="2194564" cy="557785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588224" y="6327368"/>
            <a:ext cx="236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Ing. Zdenka Černá – vedoucí ZAMO</a:t>
            </a:r>
          </a:p>
        </p:txBody>
      </p:sp>
    </p:spTree>
    <p:extLst>
      <p:ext uri="{BB962C8B-B14F-4D97-AF65-F5344CB8AC3E}">
        <p14:creationId xmlns:p14="http://schemas.microsoft.com/office/powerpoint/2010/main" val="1487281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>
                <a:solidFill>
                  <a:srgbClr val="800080"/>
                </a:solidFill>
              </a:rPr>
              <a:t>Organizační schéma ZAMO				</a:t>
            </a:r>
            <a:r>
              <a:rPr lang="cs-CZ" dirty="0"/>
              <a:t>			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873444"/>
              </p:ext>
            </p:extLst>
          </p:nvPr>
        </p:nvGraphicFramePr>
        <p:xfrm>
          <a:off x="628650" y="1268760"/>
          <a:ext cx="7886700" cy="4867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199" y="92076"/>
            <a:ext cx="2194564" cy="557785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8" cstate="print"/>
          <a:srcRect l="4553" t="-20290" r="12985" b="1450"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6588224" y="6327368"/>
            <a:ext cx="236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Ing. Zdenka Černá – vedoucí ZAMO</a:t>
            </a:r>
          </a:p>
        </p:txBody>
      </p:sp>
    </p:spTree>
    <p:extLst>
      <p:ext uri="{BB962C8B-B14F-4D97-AF65-F5344CB8AC3E}">
        <p14:creationId xmlns:p14="http://schemas.microsoft.com/office/powerpoint/2010/main" val="4092129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87624" y="260648"/>
            <a:ext cx="5112568" cy="677246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solidFill>
                  <a:srgbClr val="800080"/>
                </a:solidFill>
              </a:rPr>
              <a:t>Děkujeme za pozornost!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 l="4553" t="-20290" r="12985" b="1450"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199" y="92076"/>
            <a:ext cx="2194564" cy="557785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148" y="1196753"/>
            <a:ext cx="7953276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78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 l="4553" t="-20290" r="12985" b="1450"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68238" cy="114300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800080"/>
                </a:solidFill>
              </a:rPr>
              <a:t>Pracovněprávní aspekty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dirty="0"/>
              <a:t>Zkušenosti z kontrol zohlednit při psaní nových projektů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199" y="92076"/>
            <a:ext cx="2194564" cy="557785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588224" y="6327368"/>
            <a:ext cx="236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Ing. Zdenka Černá – vedoucí ZAMO</a:t>
            </a:r>
          </a:p>
        </p:txBody>
      </p:sp>
    </p:spTree>
    <p:extLst>
      <p:ext uri="{BB962C8B-B14F-4D97-AF65-F5344CB8AC3E}">
        <p14:creationId xmlns:p14="http://schemas.microsoft.com/office/powerpoint/2010/main" val="1225059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Nutné plánování lidských zdrojů se znalostí místního prostředí</a:t>
            </a:r>
          </a:p>
          <a:p>
            <a:pPr lvl="2"/>
            <a:r>
              <a:rPr lang="cs-CZ" dirty="0"/>
              <a:t>Úvazky celkem – kompletní přehled o zaměstnanci (Podmínky daného projektu x celkové působení)</a:t>
            </a:r>
          </a:p>
          <a:p>
            <a:pPr lvl="2"/>
            <a:r>
              <a:rPr lang="cs-CZ" dirty="0"/>
              <a:t>Odměny</a:t>
            </a:r>
          </a:p>
          <a:p>
            <a:pPr lvl="2"/>
            <a:r>
              <a:rPr lang="cs-CZ" dirty="0"/>
              <a:t>Autorské honoráře</a:t>
            </a:r>
          </a:p>
          <a:p>
            <a:pPr lvl="2"/>
            <a:r>
              <a:rPr lang="cs-CZ" dirty="0"/>
              <a:t>Smysluplné a zvládnutelné cíle</a:t>
            </a:r>
          </a:p>
          <a:p>
            <a:pPr lvl="2"/>
            <a:r>
              <a:rPr lang="cs-CZ" dirty="0"/>
              <a:t>Výběrová řízení – viz Metodika</a:t>
            </a:r>
          </a:p>
          <a:p>
            <a:pPr marL="914400" lvl="2" indent="0">
              <a:buNone/>
            </a:pPr>
            <a:endParaRPr lang="cs-CZ" dirty="0"/>
          </a:p>
          <a:p>
            <a:r>
              <a:rPr lang="cs-CZ" dirty="0"/>
              <a:t>Definice TVŮRČÍ ČINNOSTI </a:t>
            </a:r>
          </a:p>
          <a:p>
            <a:pPr marL="0" indent="0">
              <a:buNone/>
            </a:pPr>
            <a:r>
              <a:rPr lang="cs-CZ" b="1" dirty="0"/>
              <a:t>Tvůrčí činnost </a:t>
            </a:r>
            <a:r>
              <a:rPr lang="cs-CZ" dirty="0"/>
              <a:t>vysokých škol, která zahrnuje základní i aplikovaný výzkum, vývoj, inovace, uměleckou činnost i další odborné činnosti, dosahuje vysoké kvality ve všech oblastech a je pevně svázána se vzdělávací činností. Tvůrčí ani vzdělávací činnosti na vysokých školách</a:t>
            </a:r>
          </a:p>
          <a:p>
            <a:pPr marL="0" indent="0">
              <a:buNone/>
            </a:pPr>
            <a:r>
              <a:rPr lang="cs-CZ" dirty="0"/>
              <a:t>nejsou zatíženy zbytečnými administrativními náklady.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Zdroj: https://www.msmt.cz/vzdelavani/vysoke-skolstvi/strategicky-zamer-ministerstva-pro-oblast-vs-na-obdobi-od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 l="4553" t="-20290" r="12985" b="1450"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23528" y="367847"/>
            <a:ext cx="8075240" cy="1210146"/>
          </a:xfrm>
        </p:spPr>
        <p:txBody>
          <a:bodyPr>
            <a:normAutofit/>
          </a:bodyPr>
          <a:lstStyle/>
          <a:p>
            <a:pPr defTabSz="449263" fontAlgn="base" hangingPunct="0">
              <a:lnSpc>
                <a:spcPct val="930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cs-CZ" sz="3600" dirty="0">
                <a:solidFill>
                  <a:srgbClr val="800080"/>
                </a:solidFill>
              </a:rPr>
              <a:t>Kontrola průběh z pohledu ZAMO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199" y="92076"/>
            <a:ext cx="2194564" cy="55778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372200" y="6327368"/>
            <a:ext cx="25809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Ing. Zdenka Černá – vedoucí ZAMO</a:t>
            </a:r>
          </a:p>
        </p:txBody>
      </p:sp>
    </p:spTree>
    <p:extLst>
      <p:ext uri="{BB962C8B-B14F-4D97-AF65-F5344CB8AC3E}">
        <p14:creationId xmlns:p14="http://schemas.microsoft.com/office/powerpoint/2010/main" val="98641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800080"/>
                </a:solidFill>
              </a:rPr>
              <a:t>Souhrnný přehled – po čem kontroly „jdou“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Druh práce – pracovní náplň</a:t>
            </a:r>
          </a:p>
          <a:p>
            <a:r>
              <a:rPr lang="cs-CZ" dirty="0"/>
              <a:t>Předpisy</a:t>
            </a:r>
          </a:p>
          <a:p>
            <a:r>
              <a:rPr lang="cs-CZ" dirty="0"/>
              <a:t>Výše mezd</a:t>
            </a:r>
          </a:p>
          <a:p>
            <a:r>
              <a:rPr lang="cs-CZ" dirty="0"/>
              <a:t>Pracovní podmínky</a:t>
            </a:r>
          </a:p>
          <a:p>
            <a:r>
              <a:rPr lang="cs-CZ" dirty="0"/>
              <a:t>Docházky x výkazy</a:t>
            </a:r>
          </a:p>
          <a:p>
            <a:r>
              <a:rPr lang="cs-CZ" dirty="0"/>
              <a:t>Cestovní náhrady</a:t>
            </a:r>
          </a:p>
          <a:p>
            <a:r>
              <a:rPr lang="cs-CZ" dirty="0"/>
              <a:t>Projektový spis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 l="4553" t="-20290" r="12985" b="1450"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199" y="92076"/>
            <a:ext cx="2194564" cy="55778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588224" y="6327368"/>
            <a:ext cx="236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Ing. Zdenka Černá – vedoucí ZAMO</a:t>
            </a:r>
          </a:p>
        </p:txBody>
      </p:sp>
    </p:spTree>
    <p:extLst>
      <p:ext uri="{BB962C8B-B14F-4D97-AF65-F5344CB8AC3E}">
        <p14:creationId xmlns:p14="http://schemas.microsoft.com/office/powerpoint/2010/main" val="3469239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>
            <a:normAutofit/>
          </a:bodyPr>
          <a:lstStyle/>
          <a:p>
            <a:r>
              <a:rPr lang="cs-CZ" dirty="0"/>
              <a:t>Druh práce: Jedením z povinných bodů pracovní smlouvy</a:t>
            </a:r>
          </a:p>
          <a:p>
            <a:r>
              <a:rPr lang="cs-CZ" dirty="0"/>
              <a:t>Pracovní náplň: Definuje podrobněji DP</a:t>
            </a:r>
          </a:p>
          <a:p>
            <a:r>
              <a:rPr lang="cs-CZ" dirty="0"/>
              <a:t>U jednoho zaměstnavatele v rámci vícero pracovněprávních vztahů nelze mít stejnou/podobnou/přibližující se náplň práce </a:t>
            </a:r>
          </a:p>
          <a:p>
            <a:endParaRPr lang="cs-CZ" dirty="0"/>
          </a:p>
          <a:p>
            <a:r>
              <a:rPr lang="cs-CZ" dirty="0"/>
              <a:t>Př. Akademický pracovník x vědecký pracovník</a:t>
            </a:r>
          </a:p>
          <a:p>
            <a:pPr lvl="2"/>
            <a:r>
              <a:rPr lang="cs-CZ" sz="2800" dirty="0"/>
              <a:t>Viz koláč na dalším snímku</a:t>
            </a: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 l="4553" t="-20290" r="12985" b="1450"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1210146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800080"/>
                </a:solidFill>
              </a:rPr>
              <a:t>Přehled: Druh práce a pracovní náplň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199" y="92076"/>
            <a:ext cx="2194564" cy="557785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6588224" y="6327368"/>
            <a:ext cx="236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Ing. Zdenka Černá – vedoucí ZAMO</a:t>
            </a:r>
          </a:p>
        </p:txBody>
      </p:sp>
    </p:spTree>
    <p:extLst>
      <p:ext uri="{BB962C8B-B14F-4D97-AF65-F5344CB8AC3E}">
        <p14:creationId xmlns:p14="http://schemas.microsoft.com/office/powerpoint/2010/main" val="42185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3528" y="1484784"/>
            <a:ext cx="8229600" cy="4523232"/>
          </a:xfrm>
          <a:prstGeom prst="rect">
            <a:avLst/>
          </a:prstGeom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4" cstate="print"/>
          <a:srcRect l="4553" t="-20290" r="12985" b="1450"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1210146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800080"/>
                </a:solidFill>
              </a:rPr>
              <a:t>Akademický</a:t>
            </a:r>
            <a:r>
              <a:rPr lang="cs-CZ" sz="3600" dirty="0"/>
              <a:t> </a:t>
            </a:r>
            <a:r>
              <a:rPr lang="cs-CZ" sz="3600" dirty="0">
                <a:solidFill>
                  <a:srgbClr val="800080"/>
                </a:solidFill>
              </a:rPr>
              <a:t>pracovník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199" y="92076"/>
            <a:ext cx="2194564" cy="557785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6588224" y="6327368"/>
            <a:ext cx="236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Ing. Zdenka Černá – vedoucí ZAMO</a:t>
            </a:r>
          </a:p>
        </p:txBody>
      </p:sp>
    </p:spTree>
    <p:extLst>
      <p:ext uri="{BB962C8B-B14F-4D97-AF65-F5344CB8AC3E}">
        <p14:creationId xmlns:p14="http://schemas.microsoft.com/office/powerpoint/2010/main" val="3338666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01226"/>
            <a:ext cx="8229600" cy="4997450"/>
          </a:xfrm>
        </p:spPr>
        <p:txBody>
          <a:bodyPr>
            <a:normAutofit/>
          </a:bodyPr>
          <a:lstStyle/>
          <a:p>
            <a:r>
              <a:rPr lang="cs-CZ" dirty="0"/>
              <a:t>ISPV </a:t>
            </a:r>
            <a:r>
              <a:rPr lang="cs-CZ" dirty="0">
                <a:hlinkClick r:id="rId3"/>
              </a:rPr>
              <a:t>https://www.ispv.cz/getdoc/b33a5c7c-ae91-4e1f-a301-c84984d99373/Aktualni.aspx</a:t>
            </a:r>
            <a:endParaRPr lang="cs-CZ" dirty="0"/>
          </a:p>
          <a:p>
            <a:r>
              <a:rPr lang="cs-CZ" dirty="0"/>
              <a:t>VMP UJEP</a:t>
            </a:r>
          </a:p>
          <a:p>
            <a:r>
              <a:rPr lang="cs-CZ" dirty="0"/>
              <a:t>Dobrá praxe na UJEP = Jaké obvyklé mzdy máme na UJEP</a:t>
            </a:r>
          </a:p>
          <a:p>
            <a:r>
              <a:rPr lang="cs-CZ" dirty="0"/>
              <a:t>Příliš vysoké mzdy v projektech narušují firemní kulturu – VŠ nejsou konkurenceschopné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4" cstate="print"/>
          <a:srcRect l="4553" t="-20290" r="12985" b="1450"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1210146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800080"/>
                </a:solidFill>
              </a:rPr>
              <a:t>Přehled:</a:t>
            </a:r>
            <a:r>
              <a:rPr lang="cs-CZ" sz="3600" dirty="0"/>
              <a:t> </a:t>
            </a:r>
            <a:r>
              <a:rPr lang="cs-CZ" sz="3600" dirty="0">
                <a:solidFill>
                  <a:srgbClr val="800080"/>
                </a:solidFill>
              </a:rPr>
              <a:t>Výše mezd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199" y="92076"/>
            <a:ext cx="2194564" cy="557785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6300192" y="6327368"/>
            <a:ext cx="2652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Ing. Zdenka Černá – vedoucí ZAMO</a:t>
            </a:r>
          </a:p>
        </p:txBody>
      </p:sp>
    </p:spTree>
    <p:extLst>
      <p:ext uri="{BB962C8B-B14F-4D97-AF65-F5344CB8AC3E}">
        <p14:creationId xmlns:p14="http://schemas.microsoft.com/office/powerpoint/2010/main" val="810441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42992" cy="1143000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rgbClr val="800080"/>
                </a:solidFill>
              </a:rPr>
              <a:t>Přehled: Pracovní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2"/>
            <a:ext cx="8229600" cy="5040558"/>
          </a:xfrm>
        </p:spPr>
        <p:txBody>
          <a:bodyPr>
            <a:normAutofit/>
          </a:bodyPr>
          <a:lstStyle/>
          <a:p>
            <a:r>
              <a:rPr lang="cs-CZ" dirty="0"/>
              <a:t>Benefity x Metodické příručky</a:t>
            </a:r>
          </a:p>
          <a:p>
            <a:r>
              <a:rPr lang="cs-CZ" dirty="0"/>
              <a:t>Dohoda o „přijetí/vstupu“ do projektu</a:t>
            </a:r>
          </a:p>
          <a:p>
            <a:r>
              <a:rPr lang="cs-CZ" dirty="0"/>
              <a:t>Znalost místního prostředí a interních předpisů</a:t>
            </a:r>
          </a:p>
          <a:p>
            <a:pPr marL="457200" lvl="1" indent="0" algn="ctr">
              <a:buNone/>
            </a:pPr>
            <a:endParaRPr lang="cs-CZ" i="1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 l="4553" t="-20290" r="12985" b="1450"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199" y="92076"/>
            <a:ext cx="2194564" cy="557785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588224" y="6327368"/>
            <a:ext cx="236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Ing. Zdenka Černá – vedoucí ZAMO</a:t>
            </a:r>
          </a:p>
        </p:txBody>
      </p:sp>
    </p:spTree>
    <p:extLst>
      <p:ext uri="{BB962C8B-B14F-4D97-AF65-F5344CB8AC3E}">
        <p14:creationId xmlns:p14="http://schemas.microsoft.com/office/powerpoint/2010/main" val="1282070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114300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800080"/>
                </a:solidFill>
              </a:rPr>
              <a:t>Přehled: Docházka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Docházka = evidence odpracované doby</a:t>
            </a:r>
          </a:p>
          <a:p>
            <a:pPr lvl="2"/>
            <a:r>
              <a:rPr lang="cs-CZ" dirty="0"/>
              <a:t>U zaměstnance kompletní docházka, tzn. za všechny úvazky</a:t>
            </a:r>
          </a:p>
          <a:p>
            <a:pPr lvl="2"/>
            <a:r>
              <a:rPr lang="cs-CZ" dirty="0"/>
              <a:t>Kontrola celkové výše úvazku (PS, DPP, DPČ), měsíčně</a:t>
            </a:r>
          </a:p>
          <a:p>
            <a:pPr lvl="2"/>
            <a:r>
              <a:rPr lang="cs-CZ" dirty="0"/>
              <a:t>Pozor: Při zpětném dodělávání</a:t>
            </a:r>
          </a:p>
          <a:p>
            <a:pPr lvl="1"/>
            <a:endParaRPr lang="cs-CZ" dirty="0"/>
          </a:p>
          <a:p>
            <a:r>
              <a:rPr lang="cs-CZ" dirty="0"/>
              <a:t>Výkaz projektový = detailnější popis výkonu, tzn. Co v daný den bylo vykonáno za činnost/úkol, schůzku, dovolená</a:t>
            </a:r>
          </a:p>
          <a:p>
            <a:pPr lvl="2"/>
            <a:r>
              <a:rPr lang="cs-CZ" dirty="0"/>
              <a:t>Mělo by odpovídat docházce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 l="4553" t="-20290" r="12985" b="1450"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199" y="92076"/>
            <a:ext cx="2194564" cy="557785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588224" y="6327368"/>
            <a:ext cx="236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Ing. Zdenka Černá – vedoucí ZAMO</a:t>
            </a:r>
          </a:p>
        </p:txBody>
      </p:sp>
    </p:spTree>
    <p:extLst>
      <p:ext uri="{BB962C8B-B14F-4D97-AF65-F5344CB8AC3E}">
        <p14:creationId xmlns:p14="http://schemas.microsoft.com/office/powerpoint/2010/main" val="42798774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3230</TotalTime>
  <Words>691</Words>
  <Application>Microsoft Office PowerPoint</Application>
  <PresentationFormat>Předvádění na obrazovce (4:3)</PresentationFormat>
  <Paragraphs>112</Paragraphs>
  <Slides>15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Motiv systému Office</vt:lpstr>
      <vt:lpstr>Prezentace aplikace PowerPoint</vt:lpstr>
      <vt:lpstr>Pracovněprávní aspekty</vt:lpstr>
      <vt:lpstr>Kontrola průběh z pohledu ZAMO</vt:lpstr>
      <vt:lpstr>Souhrnný přehled – po čem kontroly „jdou“</vt:lpstr>
      <vt:lpstr>Přehled: Druh práce a pracovní náplň</vt:lpstr>
      <vt:lpstr>Akademický pracovník</vt:lpstr>
      <vt:lpstr>Přehled: Výše mezd</vt:lpstr>
      <vt:lpstr>Přehled: Pracovní podmínky</vt:lpstr>
      <vt:lpstr>Přehled: Docházka</vt:lpstr>
      <vt:lpstr>Přehled: Cestovní náhrady</vt:lpstr>
      <vt:lpstr>Přehled: Projektový spis</vt:lpstr>
      <vt:lpstr>Kontroly průběh</vt:lpstr>
      <vt:lpstr>Nástroje a komunikace</vt:lpstr>
      <vt:lpstr>Organizační schéma ZAMO       </vt:lpstr>
      <vt:lpstr>Děkujeme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 21</dc:title>
  <dc:creator>KremlikovaS</dc:creator>
  <cp:lastModifiedBy>Zdenka Černá</cp:lastModifiedBy>
  <cp:revision>160</cp:revision>
  <cp:lastPrinted>2020-11-09T07:19:01Z</cp:lastPrinted>
  <dcterms:created xsi:type="dcterms:W3CDTF">2017-09-20T05:04:40Z</dcterms:created>
  <dcterms:modified xsi:type="dcterms:W3CDTF">2023-01-05T08:33:38Z</dcterms:modified>
</cp:coreProperties>
</file>