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99" r:id="rId5"/>
    <p:sldId id="312" r:id="rId6"/>
    <p:sldId id="297" r:id="rId7"/>
    <p:sldId id="298" r:id="rId8"/>
    <p:sldId id="306" r:id="rId9"/>
    <p:sldId id="313" r:id="rId10"/>
    <p:sldId id="304" r:id="rId11"/>
    <p:sldId id="308" r:id="rId12"/>
    <p:sldId id="319" r:id="rId13"/>
    <p:sldId id="320" r:id="rId14"/>
    <p:sldId id="321" r:id="rId15"/>
    <p:sldId id="324" r:id="rId16"/>
    <p:sldId id="318" r:id="rId17"/>
    <p:sldId id="323" r:id="rId18"/>
    <p:sldId id="322" r:id="rId19"/>
  </p:sldIdLst>
  <p:sldSz cx="12188825" cy="6858000"/>
  <p:notesSz cx="6797675" cy="9926638"/>
  <p:defaultTextStyle>
    <a:defPPr rtl="0">
      <a:defRPr lang="cs-cz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ka Kurucová" initials="LK" lastIdx="1" clrIdx="0">
    <p:extLst>
      <p:ext uri="{19B8F6BF-5375-455C-9EA6-DF929625EA0E}">
        <p15:presenceInfo xmlns:p15="http://schemas.microsoft.com/office/powerpoint/2012/main" userId="Lenka Kuruc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4492" autoAdjust="0"/>
  </p:normalViewPr>
  <p:slideViewPr>
    <p:cSldViewPr>
      <p:cViewPr varScale="1">
        <p:scale>
          <a:sx n="81" d="100"/>
          <a:sy n="81" d="100"/>
        </p:scale>
        <p:origin x="576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892" y="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70180AE-FEF4-44BC-821C-C3B1CCEDD7CD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E322BB-75AD-4A1E-9661-2724167329F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04F4A-E1DC-4329-A262-4937631F0E74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45B7DE-1198-4F2F-B574-CA8CAE34164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045B7DE-1198-4F2F-B574-CA8CAE341642}" type="slidenum">
              <a:rPr lang="cs-CZ" noProof="0" smtClean="0"/>
              <a:t>6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484113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045B7DE-1198-4F2F-B574-CA8CAE341642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199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tverce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Zaoblený obdélník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0" name="Obdélník se zakulacenými rohy na stejné straně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 rtlCol="0"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41864-FFB1-4A2B-BB61-3FDF77DD5FA2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1DDFEE-E8C8-4C12-8C4E-2D8A77691020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tverce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Zaoblený obdélník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0" name="Obdélník se zakulacenými rohy na stejné straně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grpSp>
        <p:nvGrpSpPr>
          <p:cNvPr id="15" name="obrázek dole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Volný tvar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7" name="Obdélník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5B6F9B-3E3A-4253-A374-33E764ECBD78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FCE91A-B309-43E4-AD1C-AD501C2C1BE7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čtverce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Zaoblený obdélník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0" name="Obdélník se zakulacenými rohy na stejné straně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</p:grpSp>
      <p:grpSp>
        <p:nvGrpSpPr>
          <p:cNvPr id="19" name="obrázek dole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Volný tvar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21" name="Obdélník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rtlCol="0" anchor="b">
            <a:normAutofit/>
          </a:bodyPr>
          <a:lstStyle>
            <a:lvl1pPr algn="l">
              <a:defRPr sz="6000" b="0" cap="none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rtlCol="0"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DAFBE4-1325-4070-AF10-373F4AFD66AF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CE44F6-04DF-4C97-A707-E5E9532DD86F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rtlCol="0"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C28F2E-382C-45A2-9B8C-FA2B6DCED344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7D3C30-078C-4C86-BE15-151EF2210E36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obrázek dole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Volný tvar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sp>
          <p:nvSpPr>
            <p:cNvPr id="10" name="Obdélník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noProof="0" dirty="0"/>
            </a:p>
          </p:txBody>
        </p:sp>
      </p:grp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267C41-6301-437B-AF7E-13F65269AA2E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 rtlCol="0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80497D-B20F-450D-AE3C-2D0859CABC22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 rtlCol="0"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rtlCol="0"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61EA6B-B7D6-4FFF-8249-C89DA8A6DE2F}" type="datetime1">
              <a:rPr lang="cs-CZ" noProof="0" smtClean="0"/>
              <a:t>18.10.2023</a:t>
            </a:fld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C99D79-8A4B-4031-B1E0-AF26F8EDF2BC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obrázek dole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Volný tvar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8" name="Obdélník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cs-CZ" dirty="0"/>
            </a:p>
          </p:txBody>
        </p:sp>
      </p:grpSp>
      <p:grpSp>
        <p:nvGrpSpPr>
          <p:cNvPr id="7" name="čtverce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Zaoblený obdélník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9" name="Zaoblený obdélník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0" name="Obdélník se zakulacenými rohy na stejné straně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</p:grp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264B73E-7AE8-4388-ADB9-E2456403CFBB}" type="datetime1">
              <a:rPr lang="cs-CZ" smtClean="0"/>
              <a:t>18.10.2023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34C99D79-8A4B-4031-B1E0-AF26F8EDF2BC}" type="slidenum">
              <a:rPr lang="cs-CZ" smtClean="0"/>
              <a:pPr rtl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 spc="-1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-isco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nsp.cz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6771EB-114F-4EFB-8DF4-9DCE98E1E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Klasifikace zaměstnání </a:t>
            </a:r>
            <a:b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CZ-ISCO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1E655F4-65AF-4CDC-9DD3-59424FDECD0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UJEP Zaměstnanecký odbor</a:t>
            </a:r>
          </a:p>
          <a:p>
            <a:r>
              <a:rPr lang="cs-CZ" sz="22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Lenka Kurucová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A15D82B-966D-4277-9CC1-5A83F3BBF3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25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13E32-A23A-49BB-A260-5E40F14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Zařazení-příklady UJEP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9D243-CD17-4DB0-BAD2-4E04D7960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Řídící pracovníci 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(rektor 11201), (děkan/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fakulty 13455)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Specialisté                                                                                         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i="1" dirty="0"/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C83279FD-A472-49A9-A016-073A1F7DB75A}"/>
              </a:ext>
            </a:extLst>
          </p:cNvPr>
          <p:cNvSpPr txBox="1">
            <a:spLocks/>
          </p:cNvSpPr>
          <p:nvPr/>
        </p:nvSpPr>
        <p:spPr bwMode="auto">
          <a:xfrm>
            <a:off x="1744688" y="2564904"/>
            <a:ext cx="9030244" cy="35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b="1" dirty="0">
                <a:latin typeface="Arial" charset="0"/>
                <a:cs typeface="Arial" charset="0"/>
              </a:rPr>
              <a:t>21 Specialisté v oblasti vědy a techniky (chemici, fyzici, matem. stavaři, architekti, výroba)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22 Specialisté v oblasti zdravotnictví (lékaři, sestry, farmaceuti, fyzioterapeuti, veterináři)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23 Specialisté v oblasti výchovy a vzdělávání (učitelé, vychovatelé, lektoři)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24 Specialisté v obchodní sféře a veřejné správě (</a:t>
            </a:r>
            <a:r>
              <a:rPr lang="cs-CZ" sz="1600" dirty="0" err="1">
                <a:latin typeface="Arial" charset="0"/>
                <a:cs typeface="Arial" charset="0"/>
              </a:rPr>
              <a:t>účetn</a:t>
            </a:r>
            <a:r>
              <a:rPr lang="cs-CZ" sz="1600" dirty="0">
                <a:latin typeface="Arial" charset="0"/>
                <a:cs typeface="Arial" charset="0"/>
              </a:rPr>
              <a:t>., person., obchod, marketing)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25 Specialisté v oblasti informačních a komunikačních technologií (vývojáři, programátoři, testeři, bezpečnost IT, správa sítě)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26 Specialisté v oblasti právní, sociální, kulturní a v příbuzných oblastech (knihovníci, archiváři, spisovatelé, </a:t>
            </a:r>
            <a:r>
              <a:rPr lang="cs-CZ" sz="1600" dirty="0" err="1">
                <a:latin typeface="Arial" charset="0"/>
                <a:cs typeface="Arial" charset="0"/>
              </a:rPr>
              <a:t>překladat</a:t>
            </a:r>
            <a:r>
              <a:rPr lang="cs-CZ" sz="1600" dirty="0">
                <a:latin typeface="Arial" charset="0"/>
                <a:cs typeface="Arial" charset="0"/>
              </a:rPr>
              <a:t>., psychologové, ekonomové, filozofové)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endParaRPr lang="cs-CZ" sz="1600" dirty="0">
              <a:latin typeface="Arial" charset="0"/>
              <a:cs typeface="Arial" charset="0"/>
            </a:endParaRP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2113</a:t>
            </a:r>
            <a:r>
              <a:rPr lang="cs-CZ" sz="1600" dirty="0">
                <a:latin typeface="Arial" charset="0"/>
                <a:cs typeface="Arial" charset="0"/>
              </a:rPr>
              <a:t>   Chemici (kromě chemického inženýrství) – pouze pro </a:t>
            </a:r>
            <a:r>
              <a:rPr lang="cs-CZ" sz="1600" dirty="0" err="1">
                <a:latin typeface="Arial" charset="0"/>
                <a:cs typeface="Arial" charset="0"/>
              </a:rPr>
              <a:t>výzk</a:t>
            </a:r>
            <a:r>
              <a:rPr lang="cs-CZ" sz="1600" dirty="0">
                <a:latin typeface="Arial" charset="0"/>
                <a:cs typeface="Arial" charset="0"/>
              </a:rPr>
              <a:t>. a vývoj. </a:t>
            </a:r>
            <a:r>
              <a:rPr lang="cs-CZ" sz="1600" dirty="0" err="1">
                <a:latin typeface="Arial" charset="0"/>
                <a:cs typeface="Arial" charset="0"/>
              </a:rPr>
              <a:t>org</a:t>
            </a:r>
            <a:r>
              <a:rPr lang="cs-CZ" sz="1600" dirty="0">
                <a:latin typeface="Arial" charset="0"/>
                <a:cs typeface="Arial" charset="0"/>
              </a:rPr>
              <a:t>. 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2145   Chemičtí inženýři a specialisté v příbuzných oborech – chemická výroba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21451 Chemičtí inženýři ve výzkumu a vývoji a specialisté v příbuzných oborech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endParaRPr lang="cs-CZ" sz="1600" dirty="0">
              <a:latin typeface="Arial" charset="0"/>
              <a:cs typeface="Arial" charset="0"/>
            </a:endParaRP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426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F13E32-A23A-49BB-A260-5E40F14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Zařazení- Specialisté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9D243-CD17-4DB0-BAD2-4E04D7960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2" y="1600200"/>
            <a:ext cx="10492154" cy="45720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21330 Specialisté v oblasti ochrany životního prostředí (kromě průmyslové ekologie)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21430 Specialisté v oblasti průmyslové ekologie – hlavní podnikový ekolog</a:t>
            </a:r>
          </a:p>
          <a:p>
            <a:pPr marL="0" indent="0">
              <a:spcBef>
                <a:spcPts val="600"/>
              </a:spcBef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23       Specialisté v oblasti výchovy a vzdělávání (celé školství dle zákona)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23101 Vědečtí, výzkumní a vývojoví pracovníci na vysokých školách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pedag.činnost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Techničtí a odborní pracovníci</a:t>
            </a:r>
          </a:p>
          <a:p>
            <a:pPr marL="457200" indent="-4572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 startAt="3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3B6DE7E9-16B6-4D5B-9FAC-1936D6F12E91}"/>
              </a:ext>
            </a:extLst>
          </p:cNvPr>
          <p:cNvSpPr txBox="1">
            <a:spLocks/>
          </p:cNvSpPr>
          <p:nvPr/>
        </p:nvSpPr>
        <p:spPr bwMode="auto">
          <a:xfrm>
            <a:off x="1269876" y="3896122"/>
            <a:ext cx="8856984" cy="270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 </a:t>
            </a:r>
            <a:r>
              <a:rPr lang="cs-CZ" sz="1600" b="1" dirty="0">
                <a:latin typeface="Arial" charset="0"/>
                <a:cs typeface="Arial" charset="0"/>
              </a:rPr>
              <a:t>31 Techničtí a odborní pracovníci v oblasti vědy a techniky 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910" dirty="0">
                <a:latin typeface="Arial" charset="0"/>
                <a:cs typeface="Arial" charset="0"/>
              </a:rPr>
              <a:t> </a:t>
            </a:r>
            <a:r>
              <a:rPr lang="cs-CZ" sz="1600" dirty="0">
                <a:latin typeface="Arial" charset="0"/>
                <a:cs typeface="Arial" charset="0"/>
              </a:rPr>
              <a:t>32 Odborní pracovníci v oblasti zdravotnictví 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 33 Odborní pracovníci v obchodní sféře a veřejné správě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 34 Odborní pracovníci v oblasti práva, kultury, sportu a v příbuzných oborech</a:t>
            </a: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dirty="0">
                <a:latin typeface="Arial" charset="0"/>
                <a:cs typeface="Arial" charset="0"/>
              </a:rPr>
              <a:t> 35 Technici v oblasti informačních a komunikačních technologií 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3111</a:t>
            </a:r>
            <a:r>
              <a:rPr lang="cs-CZ" sz="1600" dirty="0">
                <a:latin typeface="Arial" charset="0"/>
                <a:cs typeface="Arial" charset="0"/>
              </a:rPr>
              <a:t>   Technici v chemických a fyzikálních vědách (kr. chemického inženýrství) pouze pro V a V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31112</a:t>
            </a:r>
            <a:r>
              <a:rPr lang="cs-CZ" sz="1600" dirty="0">
                <a:latin typeface="Arial" charset="0"/>
                <a:cs typeface="Arial" charset="0"/>
              </a:rPr>
              <a:t> Technici v oblasti fyziky 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r>
              <a:rPr lang="cs-CZ" sz="1600" b="1" dirty="0">
                <a:solidFill>
                  <a:srgbClr val="C00000"/>
                </a:solidFill>
                <a:latin typeface="Arial" charset="0"/>
                <a:cs typeface="Arial" charset="0"/>
              </a:rPr>
              <a:t>3141</a:t>
            </a:r>
            <a:r>
              <a:rPr lang="cs-CZ" sz="1600" dirty="0">
                <a:latin typeface="Arial" charset="0"/>
                <a:cs typeface="Arial" charset="0"/>
              </a:rPr>
              <a:t>   Technici a laboranti v biologických a příbuzných oborech </a:t>
            </a:r>
          </a:p>
          <a:p>
            <a:pPr marL="0" lvl="2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endParaRPr lang="cs-CZ" sz="1600" dirty="0">
              <a:latin typeface="Arial" charset="0"/>
              <a:cs typeface="Arial" charset="0"/>
            </a:endParaRPr>
          </a:p>
          <a:p>
            <a:pPr marL="0" lvl="2" eaLnBrk="1" hangingPunct="1">
              <a:lnSpc>
                <a:spcPts val="2000"/>
              </a:lnSpc>
              <a:spcBef>
                <a:spcPts val="600"/>
              </a:spcBef>
              <a:buClr>
                <a:srgbClr val="E53138"/>
              </a:buClr>
              <a:defRPr/>
            </a:pPr>
            <a:endParaRPr lang="cs-CZ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377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CZ-ISCO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www.cz-isco.cz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Národní soustava povolání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https://nsp.cz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náplně práce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(ZAMO připravilo pro všechny pozice náplně práce, dostupné budou v IMIS dokumentech)</a:t>
            </a:r>
          </a:p>
          <a:p>
            <a:pPr rtl="0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organizační struktura</a:t>
            </a:r>
          </a:p>
          <a:p>
            <a:pPr rtl="0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úvahu: vzdělání, seniorita,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převážná činnost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mzdová třída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89FB48F-575E-499B-A86E-81930EE425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18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B7230-C312-4479-8533-3CC81261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Náplně práce – Katalog náplní prací UJEP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1C9E-98C3-48D7-B34A-49942866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Profesor/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Základní údaje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Pracoviště: katedra informatiky, Přírodovědecká fakulta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Číslo systemizovaného místa: 260000123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Název systemizovaného místa: Profesor/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CZ-ISCO: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23102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A/N: N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Podřízenost: 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Mzdové zařazení/třída dle VMP: A6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40BD4A-E333-49E6-86E0-4A6D6F344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B9E1F5BF-B5E6-472E-BC2F-DD1965A94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468" y="0"/>
            <a:ext cx="4876960" cy="6858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7D891BC-9984-42F5-B5D9-87F6AE015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428" y="0"/>
            <a:ext cx="504222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99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4B22B-7C36-405A-8EBD-60F6ADF4D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r>
              <a:rPr lang="cs-CZ" sz="4000" dirty="0"/>
              <a:t>lenka.kurucova@ujep.cz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3DAA55-11E3-4DC4-A4BE-150407F42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55666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C7E9B-CA2A-4256-94C2-1CC5BD8D7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EBC4CC-D39F-4E97-BDE7-B0B4BDAA1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2" y="1590675"/>
            <a:ext cx="4875530" cy="4572000"/>
          </a:xfrm>
        </p:spPr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Co je to CZ-ISCO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čemu slouží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Předmět klasifikace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Konstrukce klasifikace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08AAEA-DB68-4485-91CD-679D0EDEAD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121899" tIns="60949" rIns="121899" bIns="60949" rtlCol="0"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 zařazovat do CZ-ISCO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Zdroje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Příklady zařazení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Náplně práce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33875D2-DEFB-4089-9449-4023AB7074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B7230-C312-4479-8533-3CC812611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Co je to CZ-ISCO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4E1C9E-98C3-48D7-B34A-49942866E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Národní klasifikace zaměstnání platná od 1.1. 2011, nahradila původní klasifikaci zaměstnání KZAM-R. 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Klasifikace CZ-ISCO byla vytvořena na základě mezinárodního standardu ISCO-08. Do úrovně 4. místa kopíruje CZ-ISCO mezinárodní standard ISCO-08.    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úrovni 5. místa byla klasifikace CZ-ISCO rozšířena podle potřeb českého trhu práce.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740BD4A-E333-49E6-86E0-4A6D6F344B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31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64371F-C74A-4050-B24A-52881993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 čemu slouží CZ-ISCO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2C2C1B-9BA4-4F8D-A714-4B1F830C5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Strukturální mzdová statistika (ISPV, ISP)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Evidence úřadů práce – statistika uchazečů o zaměstnání (nezaměstnanosti) a volných pracovních míst, hlášení cizinců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Pojišťovny – hlášení pracovních úrazů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Hygiena – kategorizace prací v souvislosti se zákonem 258/2000Sb., o ochraně veřejného zdraví</a:t>
            </a:r>
            <a:endParaRPr lang="cs-CZ" alt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Výběrové šetření pracovních sil (VŠPS) a další sociální šetření v domácnostech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Sčítání lidu, domů a bytů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49B252-71B0-4EAA-B549-F86733628E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8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360DF-CCE0-4CDE-AC8E-252A6666B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Předmět klasifikace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0FB81-10AF-411F-8174-A3B6E1905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Zaměstnání je charakterizováno jako soubor pracovních míst, jejichž hlavní úkoly a povinnosti jsou charakterizovány vysokým stupněm podobnosti.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Pracovní místo je definováno jako soubor úkolů a povinností vykonávaných jednou osobou. O pracovním místě hovoříme i v případě zaměstnavatele a osoby samostatně výdělečně činné.</a:t>
            </a:r>
          </a:p>
          <a:p>
            <a:pPr algn="just">
              <a:buClr>
                <a:schemeClr val="accent6">
                  <a:lumMod val="60000"/>
                  <a:lumOff val="40000"/>
                </a:schemeClr>
              </a:buClr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altLang="cs-CZ" sz="26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3999BA-2951-4836-A2E4-178F704DE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99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72EE9E-70EE-489D-B102-A0DDAEA25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1" y="1916832"/>
            <a:ext cx="10060107" cy="4572000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Zákonodárci a řídící pracovníci (R, T, V) –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písmena RVTCD atd. jsou kódy pro vzdělání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Specialisté (T, V) 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Techničtí a odborní pracovníci (K, L, M, N, R)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Úředníci (C, D, R, H, J, K, L, M)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Pracovníci ve službách a prodeji (C, D, E, H, J, K, L, M)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Kvalifikovaní pracovníci v zemědělství, lesnictví a rybářství (C, D, E, H, J, K, L, M)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Řemeslníci a opraváři (C, D, E, H, J, K, L, M)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Obsluha stojů a zařízení, montéři (C, D, E, H, J, K, L, M)</a:t>
            </a:r>
          </a:p>
          <a:p>
            <a:pPr marL="514350" indent="-514350">
              <a:buClr>
                <a:schemeClr val="accent6">
                  <a:lumMod val="60000"/>
                  <a:lumOff val="40000"/>
                </a:schemeClr>
              </a:buClr>
              <a:buSzPct val="110000"/>
              <a:buFont typeface="+mj-lt"/>
              <a:buAutoNum type="arabicPeriod"/>
            </a:pP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Pomocní a nekvalifikovaní pracovníci (bez požadavků na vzdělání)</a:t>
            </a:r>
          </a:p>
          <a:p>
            <a:pPr marL="0" indent="0">
              <a:buClr>
                <a:schemeClr val="accent6">
                  <a:lumMod val="60000"/>
                  <a:lumOff val="40000"/>
                </a:schemeClr>
              </a:buClr>
              <a:buSzPct val="110000"/>
              <a:buNone/>
            </a:pPr>
            <a:r>
              <a:rPr lang="cs-CZ" sz="9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  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Zaměstnanci v ozbrojených silách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cs-CZ" sz="2400" dirty="0"/>
          </a:p>
          <a:p>
            <a:pPr marL="514350" indent="-514350">
              <a:buFont typeface="Arial" pitchFamily="34" charset="0"/>
              <a:buAutoNum type="arabicPeriod"/>
            </a:pPr>
            <a:endParaRPr lang="cs-CZ" sz="2400" dirty="0"/>
          </a:p>
          <a:p>
            <a:pPr marL="514350" indent="-514350">
              <a:buFont typeface="Arial" pitchFamily="34" charset="0"/>
              <a:buAutoNum type="arabicPeriod"/>
            </a:pPr>
            <a:endParaRPr lang="cs-CZ" sz="2400" dirty="0"/>
          </a:p>
          <a:p>
            <a:pPr marL="514350" indent="-514350">
              <a:buFont typeface="Arial" pitchFamily="34" charset="0"/>
              <a:buAutoNum type="arabicPeriod"/>
            </a:pPr>
            <a:endParaRPr lang="cs-CZ" sz="2400" dirty="0"/>
          </a:p>
          <a:p>
            <a:pPr marL="514350" indent="-514350">
              <a:buFont typeface="Arial" pitchFamily="34" charset="0"/>
              <a:buAutoNum type="arabicPeriod"/>
            </a:pPr>
            <a:endParaRPr lang="cs-CZ" sz="2800" dirty="0"/>
          </a:p>
          <a:p>
            <a:pPr marL="514350" indent="-514350">
              <a:buFont typeface="Arial" pitchFamily="34" charset="0"/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514350" indent="-514350">
              <a:buAutoNum type="arabicPeriod"/>
            </a:pPr>
            <a:endParaRPr lang="cs-CZ" sz="2800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E2CF1BFD-422D-4D8A-8DEA-2C4114222195}"/>
              </a:ext>
            </a:extLst>
          </p:cNvPr>
          <p:cNvSpPr txBox="1">
            <a:spLocks/>
          </p:cNvSpPr>
          <p:nvPr/>
        </p:nvSpPr>
        <p:spPr>
          <a:xfrm>
            <a:off x="1371283" y="3048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>
            <a:lvl1pPr algn="l" defTabSz="1218987" rtl="0" eaLnBrk="1" latinLnBrk="0" hangingPunct="1">
              <a:spcBef>
                <a:spcPct val="0"/>
              </a:spcBef>
              <a:buNone/>
              <a:defRPr sz="3600" kern="1200" spc="-1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Hlavní třídy CZ-ISCO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FB17B8A-D824-4CD6-896D-3AC42CAFFC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12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F614B-6FD1-416B-AB85-B2821F484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Konstrukce klasifikace 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64CCA93-3840-46E1-9522-987B594A370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29420" y="1447800"/>
            <a:ext cx="9750425" cy="4572000"/>
          </a:xfrm>
          <a:prstGeom prst="rect">
            <a:avLst/>
          </a:prstGeom>
        </p:spPr>
        <p:txBody>
          <a:bodyPr/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Konstrukce klasifikace:  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  B   C   D   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hlavní třída zaměstnání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třída zaměstnání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skupina zaměstnání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podskupina zaměstnání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					</a:t>
            </a:r>
            <a:r>
              <a:rPr lang="cs-CZ" altLang="cs-CZ" sz="2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lang="cs-CZ" altLang="cs-CZ" sz="2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kategorie zaměstnání</a:t>
            </a:r>
          </a:p>
          <a:p>
            <a:pPr marL="265113" lvl="2" indent="-265113">
              <a:buFont typeface="Arial" panose="020B0604020202020204" pitchFamily="34" charset="0"/>
              <a:buChar char="●"/>
            </a:pPr>
            <a:endParaRPr lang="cs-CZ" altLang="cs-CZ" dirty="0"/>
          </a:p>
          <a:p>
            <a:endParaRPr lang="cs-CZ" altLang="cs-CZ" dirty="0"/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9DE6BDB-EE01-4B46-BD23-BA1EDF8046DC}"/>
              </a:ext>
            </a:extLst>
          </p:cNvPr>
          <p:cNvSpPr txBox="1">
            <a:spLocks/>
          </p:cNvSpPr>
          <p:nvPr/>
        </p:nvSpPr>
        <p:spPr bwMode="auto">
          <a:xfrm>
            <a:off x="333772" y="2996952"/>
            <a:ext cx="8229600" cy="251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buFont typeface="Arial" charset="0"/>
              <a:buNone/>
              <a:defRPr/>
            </a:pP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buFont typeface="Arial" charset="0"/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Profesoři na vysokých školách: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23102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 Specialisté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23 Specialisté v oblasti výchovy a vzdělávání</a:t>
            </a:r>
          </a:p>
          <a:p>
            <a:pPr marL="265113" lvl="0" indent="-265113">
              <a:spcBef>
                <a:spcPts val="1200"/>
              </a:spcBef>
              <a:buClr>
                <a:srgbClr val="E53138"/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231 Učitelé na vysokých a vyšších odborných školách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2310 Učitelé na vysokých a vyšších odborných školách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23102 Profesoři na vysokých školách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buFont typeface="Arial" charset="0"/>
              <a:buChar char="●"/>
              <a:defRPr/>
            </a:pPr>
            <a:endParaRPr lang="cs-CZ" sz="2000" dirty="0">
              <a:latin typeface="+mn-lt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61C1C9C-69AF-4349-8804-431D82AD4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938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B14646-A0BF-4CFD-B6AA-6615A11A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Jak zařazovat do CZ-ISCO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4255F4-E426-4998-BD94-3EC53EDE6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881" y="1600200"/>
            <a:ext cx="11140227" cy="4572000"/>
          </a:xfrm>
        </p:spPr>
        <p:txBody>
          <a:bodyPr>
            <a:normAutofit lnSpcReduction="10000"/>
          </a:bodyPr>
          <a:lstStyle/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Zda se jedná se o zaměstnání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manuálního či nemanuálního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charakteru zaměstnání nemanuálního charakteru se zařazují do hlavní třídy 1 až 5 zaměstnání manuálního charakteru se zařazují do hlavní třídy 5 až 9</a:t>
            </a:r>
          </a:p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endParaRPr lang="cs-CZ" sz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Požadované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vzdělání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 pozici nebo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seniorita</a:t>
            </a:r>
          </a:p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Zařazování kumulovaných povolání                                                       zařazení podle převážně vykonávané činnosti, zařazení podle nejnáročnější činnosti, případně podle lépe placené činnosti</a:t>
            </a:r>
          </a:p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Zaměstnání, která nejsou v klasifikaci uvedena                                     zařazení podle požadovaného vzdělání</a:t>
            </a:r>
          </a:p>
          <a:p>
            <a:pPr marL="457200" indent="-457200" defTabSz="762000">
              <a:buClr>
                <a:schemeClr val="accent6">
                  <a:lumMod val="60000"/>
                  <a:lumOff val="40000"/>
                </a:schemeClr>
              </a:buClr>
              <a:buFont typeface="+mj-lt"/>
              <a:buAutoNum type="arabicPeriod"/>
              <a:tabLst>
                <a:tab pos="457200" algn="l"/>
              </a:tabLs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Devítkové kategorie (kódy končící číslicí 9) slouží pro zařazení zaměstnání, která svou náplní neodpovídají žádnému jinému ne devítkovému kódu</a:t>
            </a:r>
          </a:p>
          <a:p>
            <a:pPr marL="0" indent="0" defTabSz="762000">
              <a:spcBef>
                <a:spcPts val="600"/>
              </a:spcBef>
              <a:buClr>
                <a:schemeClr val="accent6">
                  <a:lumMod val="60000"/>
                  <a:lumOff val="40000"/>
                </a:schemeClr>
              </a:buClr>
              <a:buNone/>
              <a:tabLst>
                <a:tab pos="457200" algn="l"/>
              </a:tabLst>
              <a:defRPr/>
            </a:pPr>
            <a:endParaRPr lang="cs-CZ" sz="2400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6ECAFA4-C0B6-43C1-948B-EF4D8279A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868" y="13061"/>
            <a:ext cx="1919459" cy="61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66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B195F-8950-4B84-8E63-1544FD90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Zařazení-příklady UJEP –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dle obsahu náplně práce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B87B9-FF63-4A24-BFB8-09B70FF8B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Projektový manažer                                                                     24224 Specialisté podpory podnikání, správci projektů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Projektový manažer – správce projektu                                      33433 Odborní pracovníci organizace a řízení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Projektový manažer – realizátor projektu                                                 </a:t>
            </a: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Jeden kód CZ-ISCO neexistuje. Zařadí se podle náročnosti práce a specializace realizovaného projektu </a:t>
            </a:r>
            <a:b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(2. nebo 3. třída CZ-ISCO)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6">
                  <a:lumMod val="60000"/>
                  <a:lumOff val="40000"/>
                </a:schemeClr>
              </a:buClr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defTabSz="762000">
              <a:spcBef>
                <a:spcPts val="1200"/>
              </a:spcBef>
              <a:buClr>
                <a:srgbClr val="E53138"/>
              </a:buClr>
              <a:buFont typeface="Arial" pitchFamily="34" charset="0"/>
              <a:buNone/>
              <a:tabLst>
                <a:tab pos="457200" algn="l"/>
              </a:tabLst>
              <a:defRPr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F2BC0AF-64E5-408E-BD0A-0367C98C25B0}"/>
              </a:ext>
            </a:extLst>
          </p:cNvPr>
          <p:cNvSpPr txBox="1">
            <a:spLocks/>
          </p:cNvSpPr>
          <p:nvPr/>
        </p:nvSpPr>
        <p:spPr bwMode="auto">
          <a:xfrm>
            <a:off x="1557908" y="4307398"/>
            <a:ext cx="9544065" cy="190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762000">
              <a:spcBef>
                <a:spcPts val="1200"/>
              </a:spcBef>
              <a:buClr>
                <a:srgbClr val="E53138"/>
              </a:buClr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cs-CZ" sz="1910" dirty="0">
                <a:latin typeface="Arial" panose="020B0604020202020204" pitchFamily="34" charset="0"/>
                <a:cs typeface="Arial" panose="020B0604020202020204" pitchFamily="34" charset="0"/>
              </a:rPr>
              <a:t>21 Specialisté v oblasti vědy a techniky</a:t>
            </a:r>
          </a:p>
          <a:p>
            <a:pPr marL="457200" indent="-457200" defTabSz="762000">
              <a:spcBef>
                <a:spcPts val="1200"/>
              </a:spcBef>
              <a:buClr>
                <a:srgbClr val="E53138"/>
              </a:buClr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cs-CZ" sz="1910" dirty="0">
                <a:latin typeface="Arial" panose="020B0604020202020204" pitchFamily="34" charset="0"/>
                <a:cs typeface="Arial" panose="020B0604020202020204" pitchFamily="34" charset="0"/>
              </a:rPr>
              <a:t>3111 Technici v chemických a fyzikálních vědách (</a:t>
            </a:r>
            <a:r>
              <a:rPr lang="cs-CZ" sz="1910" dirty="0" err="1">
                <a:latin typeface="Arial" panose="020B0604020202020204" pitchFamily="34" charset="0"/>
                <a:cs typeface="Arial" panose="020B0604020202020204" pitchFamily="34" charset="0"/>
              </a:rPr>
              <a:t>kr.</a:t>
            </a:r>
            <a:r>
              <a:rPr lang="cs-CZ" sz="1910" dirty="0">
                <a:latin typeface="Arial" panose="020B0604020202020204" pitchFamily="34" charset="0"/>
                <a:cs typeface="Arial" panose="020B0604020202020204" pitchFamily="34" charset="0"/>
              </a:rPr>
              <a:t> chemického inženýrství)</a:t>
            </a:r>
          </a:p>
          <a:p>
            <a:pPr marL="457200" indent="-457200" defTabSz="762000">
              <a:spcBef>
                <a:spcPts val="1200"/>
              </a:spcBef>
              <a:buClr>
                <a:srgbClr val="E53138"/>
              </a:buClr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cs-CZ" sz="1910" dirty="0">
                <a:latin typeface="Arial" panose="020B0604020202020204" pitchFamily="34" charset="0"/>
                <a:cs typeface="Arial" panose="020B0604020202020204" pitchFamily="34" charset="0"/>
              </a:rPr>
              <a:t>3141 Technici a laboranti v biologických a příbuzných oborech (kr. zdravotnictví)</a:t>
            </a:r>
          </a:p>
          <a:p>
            <a:pPr marL="457200" indent="-457200" defTabSz="762000">
              <a:spcBef>
                <a:spcPts val="1200"/>
              </a:spcBef>
              <a:buClr>
                <a:srgbClr val="E53138"/>
              </a:buClr>
              <a:buFont typeface="Arial" pitchFamily="34" charset="0"/>
              <a:buNone/>
              <a:tabLst>
                <a:tab pos="457200" algn="l"/>
              </a:tabLst>
              <a:defRPr/>
            </a:pPr>
            <a:r>
              <a:rPr lang="cs-CZ" sz="1910" dirty="0">
                <a:latin typeface="Arial" panose="020B0604020202020204" pitchFamily="34" charset="0"/>
                <a:cs typeface="Arial" panose="020B0604020202020204" pitchFamily="34" charset="0"/>
              </a:rPr>
              <a:t>3314 Odborní pracovníci v oblasti matematiky, statistiky a pojistné matematiky</a:t>
            </a:r>
          </a:p>
          <a:p>
            <a:pPr marL="265113" indent="-265113" eaLnBrk="1" hangingPunct="1">
              <a:spcBef>
                <a:spcPts val="1200"/>
              </a:spcBef>
              <a:buClr>
                <a:srgbClr val="E53138"/>
              </a:buClr>
              <a:buFont typeface="Arial" charset="0"/>
              <a:buChar char="●"/>
              <a:defRPr/>
            </a:pPr>
            <a:endParaRPr lang="cs-CZ" sz="2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659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ření 16: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4351889_TF02787942" id="{F735A4CA-E63D-4721-AA7C-36C8068EBC0B}" vid="{3F13251B-6856-4025-880F-9FC5EFE81E89}"/>
    </a:ext>
  </a:extLst>
</a:theme>
</file>

<file path=ppt/theme/theme2.xml><?xml version="1.0" encoding="utf-8"?>
<a:theme xmlns:a="http://schemas.openxmlformats.org/drawingml/2006/main" name="Motiv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http://purl.org/dc/elements/1.1/"/>
    <ds:schemaRef ds:uri="a4f35948-e619-41b3-aa29-22878b09cfd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1321</TotalTime>
  <Words>1081</Words>
  <Application>Microsoft Office PowerPoint</Application>
  <PresentationFormat>Vlastní</PresentationFormat>
  <Paragraphs>132</Paragraphs>
  <Slides>15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MS PGothic</vt:lpstr>
      <vt:lpstr>Arial</vt:lpstr>
      <vt:lpstr>Constantia</vt:lpstr>
      <vt:lpstr>Wingdings</vt:lpstr>
      <vt:lpstr>Vaření 16:9</vt:lpstr>
      <vt:lpstr>Klasifikace zaměstnání  CZ-ISCO </vt:lpstr>
      <vt:lpstr>Program</vt:lpstr>
      <vt:lpstr>Co je to CZ-ISCO</vt:lpstr>
      <vt:lpstr>K čemu slouží CZ-ISCO</vt:lpstr>
      <vt:lpstr>Předmět klasifikace</vt:lpstr>
      <vt:lpstr>Prezentace aplikace PowerPoint</vt:lpstr>
      <vt:lpstr>Konstrukce klasifikace </vt:lpstr>
      <vt:lpstr>Jak zařazovat do CZ-ISCO</vt:lpstr>
      <vt:lpstr>Zařazení-příklady UJEP – dle obsahu náplně práce</vt:lpstr>
      <vt:lpstr>Zařazení-příklady UJEP</vt:lpstr>
      <vt:lpstr>Zařazení- Specialisté </vt:lpstr>
      <vt:lpstr>Zdroje</vt:lpstr>
      <vt:lpstr>Náplně práce – Katalog náplní prací UJEP</vt:lpstr>
      <vt:lpstr>Prezentace aplikace PowerPoint</vt:lpstr>
      <vt:lpstr> lenka.kurucova@ujep.cz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CZ-ISCO UJEP</dc:title>
  <dc:creator>Lenka Kurucová</dc:creator>
  <cp:lastModifiedBy>CernaZ</cp:lastModifiedBy>
  <cp:revision>106</cp:revision>
  <cp:lastPrinted>2023-03-27T10:57:39Z</cp:lastPrinted>
  <dcterms:created xsi:type="dcterms:W3CDTF">2022-10-05T06:49:11Z</dcterms:created>
  <dcterms:modified xsi:type="dcterms:W3CDTF">2023-10-18T07:08:10Z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