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9" r:id="rId3"/>
    <p:sldId id="315" r:id="rId4"/>
    <p:sldId id="290" r:id="rId5"/>
    <p:sldId id="308" r:id="rId6"/>
    <p:sldId id="311" r:id="rId7"/>
    <p:sldId id="319" r:id="rId8"/>
    <p:sldId id="314" r:id="rId9"/>
    <p:sldId id="313" r:id="rId10"/>
    <p:sldId id="316" r:id="rId11"/>
    <p:sldId id="317" r:id="rId12"/>
    <p:sldId id="318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FA6F2E9-EBBF-4CE2-8DC3-0657DBE80302}">
          <p14:sldIdLst>
            <p14:sldId id="257"/>
            <p14:sldId id="299"/>
            <p14:sldId id="315"/>
            <p14:sldId id="290"/>
            <p14:sldId id="308"/>
            <p14:sldId id="311"/>
            <p14:sldId id="319"/>
            <p14:sldId id="314"/>
            <p14:sldId id="313"/>
            <p14:sldId id="316"/>
            <p14:sldId id="317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denka Černá" initials="ZČ" lastIdx="2" clrIdx="0">
    <p:extLst>
      <p:ext uri="{19B8F6BF-5375-455C-9EA6-DF929625EA0E}">
        <p15:presenceInfo xmlns:p15="http://schemas.microsoft.com/office/powerpoint/2012/main" userId="S::zdenka.cerna@ujep.cz::548aecbf-e6dd-4f5b-9019-f66d269bca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94F10-15BD-4A4A-815C-3297374B658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3D8E85B-E225-48F6-B318-08384AE281D8}">
      <dgm:prSet phldrT="[Text]"/>
      <dgm:spPr/>
      <dgm:t>
        <a:bodyPr/>
        <a:lstStyle/>
        <a:p>
          <a:r>
            <a:rPr lang="cs-CZ" dirty="0"/>
            <a:t>Pracovní smlouva</a:t>
          </a:r>
        </a:p>
      </dgm:t>
    </dgm:pt>
    <dgm:pt modelId="{091A4FEC-62AC-4978-BB1B-DDCCAE633EF7}" type="parTrans" cxnId="{5DA1BC2D-3C6C-403B-9BB7-DB375745D4D9}">
      <dgm:prSet/>
      <dgm:spPr/>
      <dgm:t>
        <a:bodyPr/>
        <a:lstStyle/>
        <a:p>
          <a:endParaRPr lang="cs-CZ"/>
        </a:p>
      </dgm:t>
    </dgm:pt>
    <dgm:pt modelId="{0102C4E0-27E1-41B6-B534-4FF079D9BBFE}" type="sibTrans" cxnId="{5DA1BC2D-3C6C-403B-9BB7-DB375745D4D9}">
      <dgm:prSet/>
      <dgm:spPr/>
      <dgm:t>
        <a:bodyPr/>
        <a:lstStyle/>
        <a:p>
          <a:endParaRPr lang="cs-CZ"/>
        </a:p>
      </dgm:t>
    </dgm:pt>
    <dgm:pt modelId="{B7CFD160-2847-411E-9B93-ECB6DD8604D9}">
      <dgm:prSet phldrT="[Text]"/>
      <dgm:spPr/>
      <dgm:t>
        <a:bodyPr/>
        <a:lstStyle/>
        <a:p>
          <a:r>
            <a:rPr lang="cs-CZ" dirty="0"/>
            <a:t>Administrátor GAČR 30%</a:t>
          </a:r>
        </a:p>
      </dgm:t>
    </dgm:pt>
    <dgm:pt modelId="{31EFA37A-BCF4-4F3E-A87F-6F6B7B2ACBDF}" type="parTrans" cxnId="{0F3965C7-93B1-4239-ADC8-4503F11DE6F2}">
      <dgm:prSet/>
      <dgm:spPr/>
      <dgm:t>
        <a:bodyPr/>
        <a:lstStyle/>
        <a:p>
          <a:endParaRPr lang="cs-CZ"/>
        </a:p>
      </dgm:t>
    </dgm:pt>
    <dgm:pt modelId="{63FC9B71-AC5C-4D85-AFF9-3B2A633D1AE2}" type="sibTrans" cxnId="{0F3965C7-93B1-4239-ADC8-4503F11DE6F2}">
      <dgm:prSet/>
      <dgm:spPr/>
      <dgm:t>
        <a:bodyPr/>
        <a:lstStyle/>
        <a:p>
          <a:endParaRPr lang="cs-CZ"/>
        </a:p>
      </dgm:t>
    </dgm:pt>
    <dgm:pt modelId="{20B16550-DB13-463C-B9B3-F26AE5550C7D}">
      <dgm:prSet phldrT="[Text]"/>
      <dgm:spPr/>
      <dgm:t>
        <a:bodyPr/>
        <a:lstStyle/>
        <a:p>
          <a:r>
            <a:rPr lang="cs-CZ" dirty="0"/>
            <a:t>Administrátor KA2 30%</a:t>
          </a:r>
        </a:p>
      </dgm:t>
    </dgm:pt>
    <dgm:pt modelId="{E341E776-6EBB-488B-B009-552B194248A4}" type="parTrans" cxnId="{9E7B6222-5975-4237-8378-C6F5BFEB3F0A}">
      <dgm:prSet/>
      <dgm:spPr/>
      <dgm:t>
        <a:bodyPr/>
        <a:lstStyle/>
        <a:p>
          <a:endParaRPr lang="cs-CZ"/>
        </a:p>
      </dgm:t>
    </dgm:pt>
    <dgm:pt modelId="{EBE85744-F4FB-49BC-8B13-512A00A73A31}" type="sibTrans" cxnId="{9E7B6222-5975-4237-8378-C6F5BFEB3F0A}">
      <dgm:prSet/>
      <dgm:spPr/>
      <dgm:t>
        <a:bodyPr/>
        <a:lstStyle/>
        <a:p>
          <a:endParaRPr lang="cs-CZ"/>
        </a:p>
      </dgm:t>
    </dgm:pt>
    <dgm:pt modelId="{B518F0B0-5337-4855-AA76-9A34F714C405}">
      <dgm:prSet phldrT="[Text]"/>
      <dgm:spPr/>
      <dgm:t>
        <a:bodyPr/>
        <a:lstStyle/>
        <a:p>
          <a:r>
            <a:rPr lang="cs-CZ" dirty="0"/>
            <a:t>Administrátor projektu XY 40%</a:t>
          </a:r>
        </a:p>
      </dgm:t>
    </dgm:pt>
    <dgm:pt modelId="{164A1F13-8E06-418A-A5DA-A93D909EFB7F}" type="parTrans" cxnId="{783AC685-25D1-4DA9-BDC0-33B61482F11A}">
      <dgm:prSet/>
      <dgm:spPr/>
      <dgm:t>
        <a:bodyPr/>
        <a:lstStyle/>
        <a:p>
          <a:endParaRPr lang="cs-CZ"/>
        </a:p>
      </dgm:t>
    </dgm:pt>
    <dgm:pt modelId="{437AF822-C741-4E1C-9A2F-45A8EEA37359}" type="sibTrans" cxnId="{783AC685-25D1-4DA9-BDC0-33B61482F11A}">
      <dgm:prSet/>
      <dgm:spPr/>
      <dgm:t>
        <a:bodyPr/>
        <a:lstStyle/>
        <a:p>
          <a:endParaRPr lang="cs-CZ"/>
        </a:p>
      </dgm:t>
    </dgm:pt>
    <dgm:pt modelId="{51FCDADA-D8FD-464D-997F-56104DF3219D}" type="pres">
      <dgm:prSet presAssocID="{BD794F10-15BD-4A4A-815C-3297374B658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B848D5-E389-48B0-A70F-9225D1771E5D}" type="pres">
      <dgm:prSet presAssocID="{43D8E85B-E225-48F6-B318-08384AE281D8}" presName="root1" presStyleCnt="0"/>
      <dgm:spPr/>
    </dgm:pt>
    <dgm:pt modelId="{29C1F4D8-2A84-4ABD-9D20-4F7BAC09EC9A}" type="pres">
      <dgm:prSet presAssocID="{43D8E85B-E225-48F6-B318-08384AE281D8}" presName="LevelOneTextNode" presStyleLbl="node0" presStyleIdx="0" presStyleCnt="1" custAng="5400000" custScaleY="38465">
        <dgm:presLayoutVars>
          <dgm:chPref val="3"/>
        </dgm:presLayoutVars>
      </dgm:prSet>
      <dgm:spPr/>
    </dgm:pt>
    <dgm:pt modelId="{78140741-5D76-4A83-B7A0-C888C2F97731}" type="pres">
      <dgm:prSet presAssocID="{43D8E85B-E225-48F6-B318-08384AE281D8}" presName="level2hierChild" presStyleCnt="0"/>
      <dgm:spPr/>
    </dgm:pt>
    <dgm:pt modelId="{3C3E3899-BBCA-451A-BD0F-3FF73DEBC5C0}" type="pres">
      <dgm:prSet presAssocID="{31EFA37A-BCF4-4F3E-A87F-6F6B7B2ACBDF}" presName="conn2-1" presStyleLbl="parChTrans1D2" presStyleIdx="0" presStyleCnt="3"/>
      <dgm:spPr/>
    </dgm:pt>
    <dgm:pt modelId="{861BF70B-6D37-41D0-8CD7-D04E3AF23C2C}" type="pres">
      <dgm:prSet presAssocID="{31EFA37A-BCF4-4F3E-A87F-6F6B7B2ACBDF}" presName="connTx" presStyleLbl="parChTrans1D2" presStyleIdx="0" presStyleCnt="3"/>
      <dgm:spPr/>
    </dgm:pt>
    <dgm:pt modelId="{2CE970C9-8DFE-4095-8E08-F59973BD8D93}" type="pres">
      <dgm:prSet presAssocID="{B7CFD160-2847-411E-9B93-ECB6DD8604D9}" presName="root2" presStyleCnt="0"/>
      <dgm:spPr/>
    </dgm:pt>
    <dgm:pt modelId="{4420A187-EE3D-442E-9662-BF3B9275E907}" type="pres">
      <dgm:prSet presAssocID="{B7CFD160-2847-411E-9B93-ECB6DD8604D9}" presName="LevelTwoTextNode" presStyleLbl="node2" presStyleIdx="0" presStyleCnt="3" custScaleX="48118">
        <dgm:presLayoutVars>
          <dgm:chPref val="3"/>
        </dgm:presLayoutVars>
      </dgm:prSet>
      <dgm:spPr/>
    </dgm:pt>
    <dgm:pt modelId="{E49CA486-82B7-4300-9010-8F2D9B795503}" type="pres">
      <dgm:prSet presAssocID="{B7CFD160-2847-411E-9B93-ECB6DD8604D9}" presName="level3hierChild" presStyleCnt="0"/>
      <dgm:spPr/>
    </dgm:pt>
    <dgm:pt modelId="{C7B36423-130F-4D1F-BCAE-8A3F335DF493}" type="pres">
      <dgm:prSet presAssocID="{E341E776-6EBB-488B-B009-552B194248A4}" presName="conn2-1" presStyleLbl="parChTrans1D2" presStyleIdx="1" presStyleCnt="3"/>
      <dgm:spPr/>
    </dgm:pt>
    <dgm:pt modelId="{6D822147-DD08-40E1-9FB1-B702635EF37B}" type="pres">
      <dgm:prSet presAssocID="{E341E776-6EBB-488B-B009-552B194248A4}" presName="connTx" presStyleLbl="parChTrans1D2" presStyleIdx="1" presStyleCnt="3"/>
      <dgm:spPr/>
    </dgm:pt>
    <dgm:pt modelId="{5232BC17-1472-4A17-B0D6-C9DAD2908874}" type="pres">
      <dgm:prSet presAssocID="{20B16550-DB13-463C-B9B3-F26AE5550C7D}" presName="root2" presStyleCnt="0"/>
      <dgm:spPr/>
    </dgm:pt>
    <dgm:pt modelId="{FF7B20D6-E599-439B-AA05-D3414E762C94}" type="pres">
      <dgm:prSet presAssocID="{20B16550-DB13-463C-B9B3-F26AE5550C7D}" presName="LevelTwoTextNode" presStyleLbl="node2" presStyleIdx="1" presStyleCnt="3" custScaleX="48953">
        <dgm:presLayoutVars>
          <dgm:chPref val="3"/>
        </dgm:presLayoutVars>
      </dgm:prSet>
      <dgm:spPr/>
    </dgm:pt>
    <dgm:pt modelId="{1CEE8B6F-9E08-4672-888C-9F2BFB30D1CE}" type="pres">
      <dgm:prSet presAssocID="{20B16550-DB13-463C-B9B3-F26AE5550C7D}" presName="level3hierChild" presStyleCnt="0"/>
      <dgm:spPr/>
    </dgm:pt>
    <dgm:pt modelId="{B61EF640-9F6C-4A3A-A884-181B4731B50A}" type="pres">
      <dgm:prSet presAssocID="{164A1F13-8E06-418A-A5DA-A93D909EFB7F}" presName="conn2-1" presStyleLbl="parChTrans1D2" presStyleIdx="2" presStyleCnt="3"/>
      <dgm:spPr/>
    </dgm:pt>
    <dgm:pt modelId="{32AC799A-C52F-48C1-A0FB-9B9EA9E5AF65}" type="pres">
      <dgm:prSet presAssocID="{164A1F13-8E06-418A-A5DA-A93D909EFB7F}" presName="connTx" presStyleLbl="parChTrans1D2" presStyleIdx="2" presStyleCnt="3"/>
      <dgm:spPr/>
    </dgm:pt>
    <dgm:pt modelId="{971C2B1B-A66B-4761-9761-0B906FDB8EFF}" type="pres">
      <dgm:prSet presAssocID="{B518F0B0-5337-4855-AA76-9A34F714C405}" presName="root2" presStyleCnt="0"/>
      <dgm:spPr/>
    </dgm:pt>
    <dgm:pt modelId="{B67FD03B-DA21-42F5-A6D6-0FF3517E5060}" type="pres">
      <dgm:prSet presAssocID="{B518F0B0-5337-4855-AA76-9A34F714C405}" presName="LevelTwoTextNode" presStyleLbl="node2" presStyleIdx="2" presStyleCnt="3" custScaleX="48953">
        <dgm:presLayoutVars>
          <dgm:chPref val="3"/>
        </dgm:presLayoutVars>
      </dgm:prSet>
      <dgm:spPr/>
    </dgm:pt>
    <dgm:pt modelId="{47307440-CB6A-4ADA-A89E-23293C371D4A}" type="pres">
      <dgm:prSet presAssocID="{B518F0B0-5337-4855-AA76-9A34F714C405}" presName="level3hierChild" presStyleCnt="0"/>
      <dgm:spPr/>
    </dgm:pt>
  </dgm:ptLst>
  <dgm:cxnLst>
    <dgm:cxn modelId="{C1B3AE05-26BD-44CF-A0F3-7A922FD12091}" type="presOf" srcId="{B7CFD160-2847-411E-9B93-ECB6DD8604D9}" destId="{4420A187-EE3D-442E-9662-BF3B9275E907}" srcOrd="0" destOrd="0" presId="urn:microsoft.com/office/officeart/2008/layout/HorizontalMultiLevelHierarchy"/>
    <dgm:cxn modelId="{9E7B6222-5975-4237-8378-C6F5BFEB3F0A}" srcId="{43D8E85B-E225-48F6-B318-08384AE281D8}" destId="{20B16550-DB13-463C-B9B3-F26AE5550C7D}" srcOrd="1" destOrd="0" parTransId="{E341E776-6EBB-488B-B009-552B194248A4}" sibTransId="{EBE85744-F4FB-49BC-8B13-512A00A73A31}"/>
    <dgm:cxn modelId="{A6966A28-9C85-45DE-9451-A9612CA73811}" type="presOf" srcId="{B518F0B0-5337-4855-AA76-9A34F714C405}" destId="{B67FD03B-DA21-42F5-A6D6-0FF3517E5060}" srcOrd="0" destOrd="0" presId="urn:microsoft.com/office/officeart/2008/layout/HorizontalMultiLevelHierarchy"/>
    <dgm:cxn modelId="{5DA1BC2D-3C6C-403B-9BB7-DB375745D4D9}" srcId="{BD794F10-15BD-4A4A-815C-3297374B6588}" destId="{43D8E85B-E225-48F6-B318-08384AE281D8}" srcOrd="0" destOrd="0" parTransId="{091A4FEC-62AC-4978-BB1B-DDCCAE633EF7}" sibTransId="{0102C4E0-27E1-41B6-B534-4FF079D9BBFE}"/>
    <dgm:cxn modelId="{30E9B931-1AAC-4B0C-9FEE-C7586D4BE7DD}" type="presOf" srcId="{31EFA37A-BCF4-4F3E-A87F-6F6B7B2ACBDF}" destId="{3C3E3899-BBCA-451A-BD0F-3FF73DEBC5C0}" srcOrd="0" destOrd="0" presId="urn:microsoft.com/office/officeart/2008/layout/HorizontalMultiLevelHierarchy"/>
    <dgm:cxn modelId="{B7B4ED38-C825-433D-AC12-6D0FCC1F896A}" type="presOf" srcId="{BD794F10-15BD-4A4A-815C-3297374B6588}" destId="{51FCDADA-D8FD-464D-997F-56104DF3219D}" srcOrd="0" destOrd="0" presId="urn:microsoft.com/office/officeart/2008/layout/HorizontalMultiLevelHierarchy"/>
    <dgm:cxn modelId="{9E4C423A-14F2-4153-9A3C-D874D388A6E7}" type="presOf" srcId="{E341E776-6EBB-488B-B009-552B194248A4}" destId="{C7B36423-130F-4D1F-BCAE-8A3F335DF493}" srcOrd="0" destOrd="0" presId="urn:microsoft.com/office/officeart/2008/layout/HorizontalMultiLevelHierarchy"/>
    <dgm:cxn modelId="{6F98BF6E-AD28-4E20-969C-104F38C621D3}" type="presOf" srcId="{E341E776-6EBB-488B-B009-552B194248A4}" destId="{6D822147-DD08-40E1-9FB1-B702635EF37B}" srcOrd="1" destOrd="0" presId="urn:microsoft.com/office/officeart/2008/layout/HorizontalMultiLevelHierarchy"/>
    <dgm:cxn modelId="{DA286B85-340B-4D12-BCB4-7A2449D8AC16}" type="presOf" srcId="{164A1F13-8E06-418A-A5DA-A93D909EFB7F}" destId="{B61EF640-9F6C-4A3A-A884-181B4731B50A}" srcOrd="0" destOrd="0" presId="urn:microsoft.com/office/officeart/2008/layout/HorizontalMultiLevelHierarchy"/>
    <dgm:cxn modelId="{783AC685-25D1-4DA9-BDC0-33B61482F11A}" srcId="{43D8E85B-E225-48F6-B318-08384AE281D8}" destId="{B518F0B0-5337-4855-AA76-9A34F714C405}" srcOrd="2" destOrd="0" parTransId="{164A1F13-8E06-418A-A5DA-A93D909EFB7F}" sibTransId="{437AF822-C741-4E1C-9A2F-45A8EEA37359}"/>
    <dgm:cxn modelId="{E8012D92-7A25-40D3-B3E5-E6D79B51E28E}" type="presOf" srcId="{164A1F13-8E06-418A-A5DA-A93D909EFB7F}" destId="{32AC799A-C52F-48C1-A0FB-9B9EA9E5AF65}" srcOrd="1" destOrd="0" presId="urn:microsoft.com/office/officeart/2008/layout/HorizontalMultiLevelHierarchy"/>
    <dgm:cxn modelId="{A0D308A1-E955-4637-9C4F-74F3A2120699}" type="presOf" srcId="{31EFA37A-BCF4-4F3E-A87F-6F6B7B2ACBDF}" destId="{861BF70B-6D37-41D0-8CD7-D04E3AF23C2C}" srcOrd="1" destOrd="0" presId="urn:microsoft.com/office/officeart/2008/layout/HorizontalMultiLevelHierarchy"/>
    <dgm:cxn modelId="{0F3965C7-93B1-4239-ADC8-4503F11DE6F2}" srcId="{43D8E85B-E225-48F6-B318-08384AE281D8}" destId="{B7CFD160-2847-411E-9B93-ECB6DD8604D9}" srcOrd="0" destOrd="0" parTransId="{31EFA37A-BCF4-4F3E-A87F-6F6B7B2ACBDF}" sibTransId="{63FC9B71-AC5C-4D85-AFF9-3B2A633D1AE2}"/>
    <dgm:cxn modelId="{6B8244CD-5216-400B-BD28-917D3C6CC0E7}" type="presOf" srcId="{20B16550-DB13-463C-B9B3-F26AE5550C7D}" destId="{FF7B20D6-E599-439B-AA05-D3414E762C94}" srcOrd="0" destOrd="0" presId="urn:microsoft.com/office/officeart/2008/layout/HorizontalMultiLevelHierarchy"/>
    <dgm:cxn modelId="{125C7BDE-4866-4DD6-9E38-EB3B1CBC161B}" type="presOf" srcId="{43D8E85B-E225-48F6-B318-08384AE281D8}" destId="{29C1F4D8-2A84-4ABD-9D20-4F7BAC09EC9A}" srcOrd="0" destOrd="0" presId="urn:microsoft.com/office/officeart/2008/layout/HorizontalMultiLevelHierarchy"/>
    <dgm:cxn modelId="{9767F038-4001-4288-B815-636FFC1EB8E1}" type="presParOf" srcId="{51FCDADA-D8FD-464D-997F-56104DF3219D}" destId="{F1B848D5-E389-48B0-A70F-9225D1771E5D}" srcOrd="0" destOrd="0" presId="urn:microsoft.com/office/officeart/2008/layout/HorizontalMultiLevelHierarchy"/>
    <dgm:cxn modelId="{B217CEEA-E4C7-4084-AA0E-84BA2EA52AD5}" type="presParOf" srcId="{F1B848D5-E389-48B0-A70F-9225D1771E5D}" destId="{29C1F4D8-2A84-4ABD-9D20-4F7BAC09EC9A}" srcOrd="0" destOrd="0" presId="urn:microsoft.com/office/officeart/2008/layout/HorizontalMultiLevelHierarchy"/>
    <dgm:cxn modelId="{0A76D78F-26CD-4177-9C10-CBC7205808B6}" type="presParOf" srcId="{F1B848D5-E389-48B0-A70F-9225D1771E5D}" destId="{78140741-5D76-4A83-B7A0-C888C2F97731}" srcOrd="1" destOrd="0" presId="urn:microsoft.com/office/officeart/2008/layout/HorizontalMultiLevelHierarchy"/>
    <dgm:cxn modelId="{E3D643C4-6524-41B7-B44F-B44A65AF2D62}" type="presParOf" srcId="{78140741-5D76-4A83-B7A0-C888C2F97731}" destId="{3C3E3899-BBCA-451A-BD0F-3FF73DEBC5C0}" srcOrd="0" destOrd="0" presId="urn:microsoft.com/office/officeart/2008/layout/HorizontalMultiLevelHierarchy"/>
    <dgm:cxn modelId="{911A421F-0972-48BA-932F-AB3B1F8A27F1}" type="presParOf" srcId="{3C3E3899-BBCA-451A-BD0F-3FF73DEBC5C0}" destId="{861BF70B-6D37-41D0-8CD7-D04E3AF23C2C}" srcOrd="0" destOrd="0" presId="urn:microsoft.com/office/officeart/2008/layout/HorizontalMultiLevelHierarchy"/>
    <dgm:cxn modelId="{78B0CBEB-12C6-4ED5-8129-2D09363CE474}" type="presParOf" srcId="{78140741-5D76-4A83-B7A0-C888C2F97731}" destId="{2CE970C9-8DFE-4095-8E08-F59973BD8D93}" srcOrd="1" destOrd="0" presId="urn:microsoft.com/office/officeart/2008/layout/HorizontalMultiLevelHierarchy"/>
    <dgm:cxn modelId="{206BA193-20AF-4949-98C4-6E0A374A5FED}" type="presParOf" srcId="{2CE970C9-8DFE-4095-8E08-F59973BD8D93}" destId="{4420A187-EE3D-442E-9662-BF3B9275E907}" srcOrd="0" destOrd="0" presId="urn:microsoft.com/office/officeart/2008/layout/HorizontalMultiLevelHierarchy"/>
    <dgm:cxn modelId="{8C298929-D3A4-49C6-B35C-EA112B679D9A}" type="presParOf" srcId="{2CE970C9-8DFE-4095-8E08-F59973BD8D93}" destId="{E49CA486-82B7-4300-9010-8F2D9B795503}" srcOrd="1" destOrd="0" presId="urn:microsoft.com/office/officeart/2008/layout/HorizontalMultiLevelHierarchy"/>
    <dgm:cxn modelId="{769FE35D-8339-4576-9D4B-FAEF2055D9D2}" type="presParOf" srcId="{78140741-5D76-4A83-B7A0-C888C2F97731}" destId="{C7B36423-130F-4D1F-BCAE-8A3F335DF493}" srcOrd="2" destOrd="0" presId="urn:microsoft.com/office/officeart/2008/layout/HorizontalMultiLevelHierarchy"/>
    <dgm:cxn modelId="{73E62C3E-998F-4C2E-8177-871B8BC98E37}" type="presParOf" srcId="{C7B36423-130F-4D1F-BCAE-8A3F335DF493}" destId="{6D822147-DD08-40E1-9FB1-B702635EF37B}" srcOrd="0" destOrd="0" presId="urn:microsoft.com/office/officeart/2008/layout/HorizontalMultiLevelHierarchy"/>
    <dgm:cxn modelId="{00159E66-9E5A-4B26-8610-412DB8C5E081}" type="presParOf" srcId="{78140741-5D76-4A83-B7A0-C888C2F97731}" destId="{5232BC17-1472-4A17-B0D6-C9DAD2908874}" srcOrd="3" destOrd="0" presId="urn:microsoft.com/office/officeart/2008/layout/HorizontalMultiLevelHierarchy"/>
    <dgm:cxn modelId="{4B405978-DEBF-4A96-9BFA-D1DC62F0233E}" type="presParOf" srcId="{5232BC17-1472-4A17-B0D6-C9DAD2908874}" destId="{FF7B20D6-E599-439B-AA05-D3414E762C94}" srcOrd="0" destOrd="0" presId="urn:microsoft.com/office/officeart/2008/layout/HorizontalMultiLevelHierarchy"/>
    <dgm:cxn modelId="{6DCCC9A7-F41D-4CBE-A3D4-0F2C83098003}" type="presParOf" srcId="{5232BC17-1472-4A17-B0D6-C9DAD2908874}" destId="{1CEE8B6F-9E08-4672-888C-9F2BFB30D1CE}" srcOrd="1" destOrd="0" presId="urn:microsoft.com/office/officeart/2008/layout/HorizontalMultiLevelHierarchy"/>
    <dgm:cxn modelId="{21E7C040-23AF-4193-B8BD-FC8D8DFEF254}" type="presParOf" srcId="{78140741-5D76-4A83-B7A0-C888C2F97731}" destId="{B61EF640-9F6C-4A3A-A884-181B4731B50A}" srcOrd="4" destOrd="0" presId="urn:microsoft.com/office/officeart/2008/layout/HorizontalMultiLevelHierarchy"/>
    <dgm:cxn modelId="{893EF484-DF7C-4C8A-9178-F6919CA5CA39}" type="presParOf" srcId="{B61EF640-9F6C-4A3A-A884-181B4731B50A}" destId="{32AC799A-C52F-48C1-A0FB-9B9EA9E5AF65}" srcOrd="0" destOrd="0" presId="urn:microsoft.com/office/officeart/2008/layout/HorizontalMultiLevelHierarchy"/>
    <dgm:cxn modelId="{1D1C719A-0ABC-41AC-B9BA-0CF0AAA19E97}" type="presParOf" srcId="{78140741-5D76-4A83-B7A0-C888C2F97731}" destId="{971C2B1B-A66B-4761-9761-0B906FDB8EFF}" srcOrd="5" destOrd="0" presId="urn:microsoft.com/office/officeart/2008/layout/HorizontalMultiLevelHierarchy"/>
    <dgm:cxn modelId="{0B8F4830-72AD-4158-8925-970836D3FA3E}" type="presParOf" srcId="{971C2B1B-A66B-4761-9761-0B906FDB8EFF}" destId="{B67FD03B-DA21-42F5-A6D6-0FF3517E5060}" srcOrd="0" destOrd="0" presId="urn:microsoft.com/office/officeart/2008/layout/HorizontalMultiLevelHierarchy"/>
    <dgm:cxn modelId="{597C3FA6-745A-4828-B529-1195E1F56042}" type="presParOf" srcId="{971C2B1B-A66B-4761-9761-0B906FDB8EFF}" destId="{47307440-CB6A-4ADA-A89E-23293C371D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EF640-9F6C-4A3A-A884-181B4731B50A}">
      <dsp:nvSpPr>
        <dsp:cNvPr id="0" name=""/>
        <dsp:cNvSpPr/>
      </dsp:nvSpPr>
      <dsp:spPr>
        <a:xfrm>
          <a:off x="1334141" y="1944216"/>
          <a:ext cx="484654" cy="923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327" y="0"/>
              </a:lnTo>
              <a:lnTo>
                <a:pt x="242327" y="923502"/>
              </a:lnTo>
              <a:lnTo>
                <a:pt x="484654" y="9235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550394" y="2379893"/>
        <a:ext cx="52147" cy="52147"/>
      </dsp:txXfrm>
    </dsp:sp>
    <dsp:sp modelId="{C7B36423-130F-4D1F-BCAE-8A3F335DF493}">
      <dsp:nvSpPr>
        <dsp:cNvPr id="0" name=""/>
        <dsp:cNvSpPr/>
      </dsp:nvSpPr>
      <dsp:spPr>
        <a:xfrm>
          <a:off x="1334141" y="1898496"/>
          <a:ext cx="4846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654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564352" y="1932099"/>
        <a:ext cx="24232" cy="24232"/>
      </dsp:txXfrm>
    </dsp:sp>
    <dsp:sp modelId="{3C3E3899-BBCA-451A-BD0F-3FF73DEBC5C0}">
      <dsp:nvSpPr>
        <dsp:cNvPr id="0" name=""/>
        <dsp:cNvSpPr/>
      </dsp:nvSpPr>
      <dsp:spPr>
        <a:xfrm>
          <a:off x="1334141" y="1020713"/>
          <a:ext cx="484654" cy="923502"/>
        </a:xfrm>
        <a:custGeom>
          <a:avLst/>
          <a:gdLst/>
          <a:ahLst/>
          <a:cxnLst/>
          <a:rect l="0" t="0" r="0" b="0"/>
          <a:pathLst>
            <a:path>
              <a:moveTo>
                <a:pt x="0" y="923502"/>
              </a:moveTo>
              <a:lnTo>
                <a:pt x="242327" y="923502"/>
              </a:lnTo>
              <a:lnTo>
                <a:pt x="242327" y="0"/>
              </a:lnTo>
              <a:lnTo>
                <a:pt x="48465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1550394" y="1456390"/>
        <a:ext cx="52147" cy="52147"/>
      </dsp:txXfrm>
    </dsp:sp>
    <dsp:sp modelId="{29C1F4D8-2A84-4ABD-9D20-4F7BAC09EC9A}">
      <dsp:nvSpPr>
        <dsp:cNvPr id="0" name=""/>
        <dsp:cNvSpPr/>
      </dsp:nvSpPr>
      <dsp:spPr>
        <a:xfrm>
          <a:off x="216897" y="1574814"/>
          <a:ext cx="1495685" cy="7388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Pracovní smlouva</a:t>
          </a:r>
        </a:p>
      </dsp:txBody>
      <dsp:txXfrm>
        <a:off x="216897" y="1574814"/>
        <a:ext cx="1495685" cy="738802"/>
      </dsp:txXfrm>
    </dsp:sp>
    <dsp:sp modelId="{4420A187-EE3D-442E-9662-BF3B9275E907}">
      <dsp:nvSpPr>
        <dsp:cNvPr id="0" name=""/>
        <dsp:cNvSpPr/>
      </dsp:nvSpPr>
      <dsp:spPr>
        <a:xfrm>
          <a:off x="1818795" y="651312"/>
          <a:ext cx="1166029" cy="7388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Administrátor GAČR 30%</a:t>
          </a:r>
        </a:p>
      </dsp:txBody>
      <dsp:txXfrm>
        <a:off x="1818795" y="651312"/>
        <a:ext cx="1166029" cy="738802"/>
      </dsp:txXfrm>
    </dsp:sp>
    <dsp:sp modelId="{FF7B20D6-E599-439B-AA05-D3414E762C94}">
      <dsp:nvSpPr>
        <dsp:cNvPr id="0" name=""/>
        <dsp:cNvSpPr/>
      </dsp:nvSpPr>
      <dsp:spPr>
        <a:xfrm>
          <a:off x="1818795" y="1574814"/>
          <a:ext cx="1186263" cy="7388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Administrátor KA2 30%</a:t>
          </a:r>
        </a:p>
      </dsp:txBody>
      <dsp:txXfrm>
        <a:off x="1818795" y="1574814"/>
        <a:ext cx="1186263" cy="738802"/>
      </dsp:txXfrm>
    </dsp:sp>
    <dsp:sp modelId="{B67FD03B-DA21-42F5-A6D6-0FF3517E5060}">
      <dsp:nvSpPr>
        <dsp:cNvPr id="0" name=""/>
        <dsp:cNvSpPr/>
      </dsp:nvSpPr>
      <dsp:spPr>
        <a:xfrm>
          <a:off x="1818795" y="2498317"/>
          <a:ext cx="1186263" cy="7388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Administrátor projektu XY 40%</a:t>
          </a:r>
        </a:p>
      </dsp:txBody>
      <dsp:txXfrm>
        <a:off x="1818795" y="2498317"/>
        <a:ext cx="1186263" cy="738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770" y="0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r">
              <a:defRPr sz="1200"/>
            </a:lvl1pPr>
          </a:lstStyle>
          <a:p>
            <a:fld id="{CD8EEAD6-C188-440F-A606-B748274DA39B}" type="datetimeFigureOut">
              <a:rPr lang="cs-CZ" smtClean="0"/>
              <a:t>18.10.2023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451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770" y="9428451"/>
            <a:ext cx="2946301" cy="496574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r">
              <a:defRPr sz="1200"/>
            </a:lvl1pPr>
          </a:lstStyle>
          <a:p>
            <a:fld id="{871E219E-ECCF-43DB-87DE-57FD56A34C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167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/>
          <a:lstStyle>
            <a:lvl1pPr algn="r">
              <a:defRPr sz="1200"/>
            </a:lvl1pPr>
          </a:lstStyle>
          <a:p>
            <a:fld id="{8EC5F928-0D0D-43E5-9FEA-76353E057E71}" type="datetimeFigureOut">
              <a:rPr lang="cs-CZ" smtClean="0"/>
              <a:t>18.10.2023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72" tIns="46336" rIns="92672" bIns="46336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672" tIns="46336" rIns="92672" bIns="4633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2672" tIns="46336" rIns="92672" bIns="46336" rtlCol="0" anchor="b"/>
          <a:lstStyle>
            <a:lvl1pPr algn="r">
              <a:defRPr sz="1200"/>
            </a:lvl1pPr>
          </a:lstStyle>
          <a:p>
            <a:fld id="{CF361FE3-F59D-4126-91CC-C56CC6D7B69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45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66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1FE3-F59D-4126-91CC-C56CC6D7B69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77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5354-3021-4909-966C-BE8755684816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35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3A34-2BE0-4F83-841B-E31171302347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1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85BF-3411-4F7E-ACEF-1910D9EF3CA8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7DE3-598C-4C00-9876-8C789DE9BD3F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6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2854-6D97-4950-8851-1BDE24965689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7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D07E-0F54-4248-83CC-61BAF673E890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96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8D89-CDBA-4D60-A918-C5C64407C2D0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5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E4D9-8FED-4840-A3B5-DD06709FFD44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2C4E-DC2C-4E41-BFF1-506D9AD688EC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91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C464-AA61-4D31-A0DA-B01ED16E7109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14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C7EF-52AC-4895-B2B5-84F8E5AC6AED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4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4374-A4D1-4C2F-995E-5E80BD8618B9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AFDC-86D2-4D70-BBEC-0E2ECE0567A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  <a:p>
            <a:pPr>
              <a:buFont typeface="Wingdings" panose="05000000000000000000" pitchFamily="2" charset="2"/>
              <a:buChar char="Ø"/>
            </a:pPr>
            <a:endParaRPr lang="cs-CZ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9714" y="1124744"/>
            <a:ext cx="77768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algn="ctr"/>
            <a:r>
              <a:rPr lang="cs-CZ" sz="6600" dirty="0"/>
              <a:t> </a:t>
            </a:r>
            <a:r>
              <a:rPr lang="cs-CZ" sz="66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UJEP a novela ZP</a:t>
            </a:r>
          </a:p>
          <a:p>
            <a:endParaRPr lang="cs-CZ" sz="3600" dirty="0">
              <a:solidFill>
                <a:srgbClr val="80008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31840" y="3735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>
                <a:solidFill>
                  <a:srgbClr val="800080"/>
                </a:solidFill>
              </a:rPr>
              <a:t>Ing. Zdenka Černá MBA– vedoucí ZAMO</a:t>
            </a:r>
          </a:p>
          <a:p>
            <a:pPr algn="ctr"/>
            <a:r>
              <a:rPr lang="cs-CZ" sz="1200" dirty="0">
                <a:solidFill>
                  <a:srgbClr val="800080"/>
                </a:solidFill>
              </a:rPr>
              <a:t>zdenka.cerna@ujep.cz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C4FECA-34B5-433F-BF1B-6BEBFA772D66}"/>
              </a:ext>
            </a:extLst>
          </p:cNvPr>
          <p:cNvSpPr txBox="1"/>
          <p:nvPr/>
        </p:nvSpPr>
        <p:spPr>
          <a:xfrm>
            <a:off x="2427995" y="2868435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Praktická doporučení</a:t>
            </a:r>
          </a:p>
        </p:txBody>
      </p:sp>
    </p:spTree>
    <p:extLst>
      <p:ext uri="{BB962C8B-B14F-4D97-AF65-F5344CB8AC3E}">
        <p14:creationId xmlns:p14="http://schemas.microsoft.com/office/powerpoint/2010/main" val="302561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4716B-D412-493A-9B77-355082E3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DPP a dovolená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32E740B-B327-4F51-B08E-86011742D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7195E1-0B1A-4EE9-B4E4-CC8D84346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F3BC6CC8-3C14-41EB-9286-DD1AA09544C4}"/>
              </a:ext>
            </a:extLst>
          </p:cNvPr>
          <p:cNvCxnSpPr/>
          <p:nvPr/>
        </p:nvCxnSpPr>
        <p:spPr>
          <a:xfrm flipV="1">
            <a:off x="683568" y="2204864"/>
            <a:ext cx="0" cy="30243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59C8AA8C-6DE3-4AAE-915E-2EFF77C2E349}"/>
              </a:ext>
            </a:extLst>
          </p:cNvPr>
          <p:cNvCxnSpPr/>
          <p:nvPr/>
        </p:nvCxnSpPr>
        <p:spPr>
          <a:xfrm flipV="1">
            <a:off x="1331640" y="2204864"/>
            <a:ext cx="0" cy="30243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E1737427-55FE-4B0A-8826-B8D17351944D}"/>
              </a:ext>
            </a:extLst>
          </p:cNvPr>
          <p:cNvCxnSpPr/>
          <p:nvPr/>
        </p:nvCxnSpPr>
        <p:spPr>
          <a:xfrm flipV="1">
            <a:off x="2987824" y="2357264"/>
            <a:ext cx="0" cy="30243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ED01A29-187F-43E1-9D3B-232BA537AA87}"/>
              </a:ext>
            </a:extLst>
          </p:cNvPr>
          <p:cNvCxnSpPr/>
          <p:nvPr/>
        </p:nvCxnSpPr>
        <p:spPr>
          <a:xfrm flipV="1">
            <a:off x="3635896" y="1628800"/>
            <a:ext cx="0" cy="30243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D3BC783-51A0-4AF1-8D9E-6DB35C267819}"/>
              </a:ext>
            </a:extLst>
          </p:cNvPr>
          <p:cNvCxnSpPr>
            <a:cxnSpLocks/>
          </p:cNvCxnSpPr>
          <p:nvPr/>
        </p:nvCxnSpPr>
        <p:spPr>
          <a:xfrm flipV="1">
            <a:off x="4932040" y="3501008"/>
            <a:ext cx="0" cy="20162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9B67E40-D2E9-4536-B3A4-F4068BBE914E}"/>
              </a:ext>
            </a:extLst>
          </p:cNvPr>
          <p:cNvCxnSpPr>
            <a:cxnSpLocks/>
          </p:cNvCxnSpPr>
          <p:nvPr/>
        </p:nvCxnSpPr>
        <p:spPr>
          <a:xfrm flipV="1">
            <a:off x="4918095" y="1772816"/>
            <a:ext cx="0" cy="17281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E40300D-79CF-4071-9F3A-A1C37BBBBE22}"/>
              </a:ext>
            </a:extLst>
          </p:cNvPr>
          <p:cNvCxnSpPr>
            <a:cxnSpLocks/>
          </p:cNvCxnSpPr>
          <p:nvPr/>
        </p:nvCxnSpPr>
        <p:spPr>
          <a:xfrm flipV="1">
            <a:off x="6516216" y="3501008"/>
            <a:ext cx="0" cy="20882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A2F4B1C9-D157-4C76-9D03-A669FF612B51}"/>
              </a:ext>
            </a:extLst>
          </p:cNvPr>
          <p:cNvCxnSpPr>
            <a:cxnSpLocks/>
          </p:cNvCxnSpPr>
          <p:nvPr/>
        </p:nvCxnSpPr>
        <p:spPr>
          <a:xfrm flipV="1">
            <a:off x="6516216" y="1493168"/>
            <a:ext cx="0" cy="17281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CEC3B447-C158-4A52-9FD2-AC38E5AA270C}"/>
              </a:ext>
            </a:extLst>
          </p:cNvPr>
          <p:cNvSpPr txBox="1"/>
          <p:nvPr/>
        </p:nvSpPr>
        <p:spPr>
          <a:xfrm>
            <a:off x="190243" y="5395400"/>
            <a:ext cx="193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Souběh - stejný počátek obou DPP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1827FC43-E9DC-41E7-B2A8-0C8014E6AF69}"/>
              </a:ext>
            </a:extLst>
          </p:cNvPr>
          <p:cNvSpPr txBox="1"/>
          <p:nvPr/>
        </p:nvSpPr>
        <p:spPr>
          <a:xfrm>
            <a:off x="2699793" y="545638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Souběh – různý počátek obou DPP</a:t>
            </a:r>
          </a:p>
          <a:p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D14D4D6-FAB5-4C31-AFC9-ED054DA8F8AF}"/>
              </a:ext>
            </a:extLst>
          </p:cNvPr>
          <p:cNvSpPr txBox="1"/>
          <p:nvPr/>
        </p:nvSpPr>
        <p:spPr>
          <a:xfrm>
            <a:off x="4644008" y="5723224"/>
            <a:ext cx="25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Bezprostředně navazující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A5F49223-9DE5-40F8-B788-95BE651048BD}"/>
              </a:ext>
            </a:extLst>
          </p:cNvPr>
          <p:cNvSpPr txBox="1"/>
          <p:nvPr/>
        </p:nvSpPr>
        <p:spPr>
          <a:xfrm>
            <a:off x="7199937" y="26009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Proluka 5 dnů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B11ADAE-EEF3-49AB-AFD3-6F0A20B9D38F}"/>
              </a:ext>
            </a:extLst>
          </p:cNvPr>
          <p:cNvCxnSpPr/>
          <p:nvPr/>
        </p:nvCxnSpPr>
        <p:spPr>
          <a:xfrm>
            <a:off x="4205788" y="2296892"/>
            <a:ext cx="1296144" cy="295232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2E135B9-DEEA-4246-9151-DA6DEB491D4D}"/>
              </a:ext>
            </a:extLst>
          </p:cNvPr>
          <p:cNvCxnSpPr>
            <a:cxnSpLocks/>
          </p:cNvCxnSpPr>
          <p:nvPr/>
        </p:nvCxnSpPr>
        <p:spPr>
          <a:xfrm flipV="1">
            <a:off x="4196749" y="2579571"/>
            <a:ext cx="1551222" cy="251511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3969D0B-ADB1-4E74-BD19-20D133EDF0B3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7400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419" y="310247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DPP a DPČ souhrn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300 hodin za rok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Limit 10 tis/měsíc bez odvodů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Pozor na souběh 2 a více DPP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 dovolenou se posuzuje každá DPP, DPČ samostatně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 01.10.2023 nárok na příplatky (So, Ne, SV, noc)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Konsolidační balíček  - účinnost 01.01.2024 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DPP limit – výše odměny a zákonné odvody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Sčítání DPP i od jiných zaměstnavatelů - odvody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3433E1B7-4865-4A45-AA2D-900E10AACFB7}"/>
              </a:ext>
            </a:extLst>
          </p:cNvPr>
          <p:cNvSpPr/>
          <p:nvPr/>
        </p:nvSpPr>
        <p:spPr>
          <a:xfrm>
            <a:off x="5724128" y="2276872"/>
            <a:ext cx="504056" cy="864096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0DDF839-BFCD-492D-AA42-DE5133408785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251955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0E8BC-C93D-4F96-B69F-ADB7D510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800080"/>
                </a:solidFill>
              </a:rPr>
              <a:t>Děkuji vám za pozornost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762CEA-68A0-4474-8202-33C9E9336E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200800" cy="473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9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Zákonný rámec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Zákoník práce:</a:t>
            </a:r>
            <a:r>
              <a:rPr lang="cs-CZ" sz="2400" dirty="0"/>
              <a:t> </a:t>
            </a:r>
            <a:r>
              <a:rPr lang="cs-CZ" sz="1800" dirty="0">
                <a:effectLst/>
                <a:latin typeface="Segoe UI" panose="020B0502040204020203" pitchFamily="34" charset="0"/>
              </a:rPr>
              <a:t>§ 16 odst. 1 (rovné zacházení a zákaz diskriminace: týká se i odměňování za práci a pracovní podmínky) a § 110 ZP (Za stejnou práci nebo práci stejné hodnoty přísluší všem zaměstnancům u zaměstnavatele stejná mzda, podle obtížnosti pracovních podmínek, pracovní výkonnosti a dosahování pracovních výsledků, atd.)</a:t>
            </a:r>
          </a:p>
          <a:p>
            <a:r>
              <a:rPr lang="cs-CZ" sz="2400" b="1" dirty="0"/>
              <a:t>Nařízení vlády 567/2006 Sb., </a:t>
            </a:r>
            <a:r>
              <a:rPr lang="cs-CZ" sz="1800" dirty="0">
                <a:latin typeface="Segoe UI" panose="020B0502040204020203" pitchFamily="34" charset="0"/>
              </a:rPr>
              <a:t>o minimální mzdě, o nejnižších úrovních zaručené mzdy, o vymezení ztíženého pracovního prostředí a o výši příplatku ke mzdě za práci ve ztíženém pracovním prostředí, ve znění pozdějších předpisů</a:t>
            </a:r>
          </a:p>
          <a:p>
            <a:r>
              <a:rPr lang="cs-CZ" sz="2400" b="1" u="sng" dirty="0"/>
              <a:t>Zákon o pojistném na </a:t>
            </a:r>
            <a:r>
              <a:rPr lang="cs-CZ" sz="2400" b="1" u="sng" dirty="0" err="1"/>
              <a:t>social</a:t>
            </a:r>
            <a:r>
              <a:rPr lang="cs-CZ" sz="2400" b="1" u="sng" dirty="0"/>
              <a:t>. </a:t>
            </a:r>
            <a:r>
              <a:rPr lang="cs-CZ" sz="2400" b="1" u="sng" dirty="0" err="1"/>
              <a:t>zabezp</a:t>
            </a:r>
            <a:r>
              <a:rPr lang="cs-CZ" sz="2400" b="1" u="sng" dirty="0"/>
              <a:t>. a stát. polit. </a:t>
            </a:r>
            <a:r>
              <a:rPr lang="cs-CZ" sz="2400" b="1" u="sng" dirty="0" err="1"/>
              <a:t>zaměstn</a:t>
            </a:r>
            <a:r>
              <a:rPr lang="cs-CZ" sz="2400" b="1" u="sng" dirty="0"/>
              <a:t>.</a:t>
            </a:r>
          </a:p>
          <a:p>
            <a:r>
              <a:rPr lang="cs-CZ" sz="2400" b="1" dirty="0"/>
              <a:t>Vnitřní mzdový předpis (obsahuje i sazby pro příplatky)</a:t>
            </a:r>
          </a:p>
          <a:p>
            <a:r>
              <a:rPr lang="cs-CZ" sz="2400" b="1" dirty="0"/>
              <a:t>Pracovní řád</a:t>
            </a:r>
          </a:p>
          <a:p>
            <a:r>
              <a:rPr lang="cs-CZ" sz="2400" b="1" dirty="0"/>
              <a:t>Kolektivní smlouva</a:t>
            </a:r>
          </a:p>
          <a:p>
            <a:r>
              <a:rPr lang="cs-CZ" sz="2400" b="1" dirty="0"/>
              <a:t>Dotační předpisy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199" y="92076"/>
            <a:ext cx="2194564" cy="55778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516216" y="6309320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22505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Slovní pojmenování = název pozice</a:t>
            </a:r>
          </a:p>
          <a:p>
            <a:r>
              <a:rPr lang="cs-CZ" dirty="0"/>
              <a:t>Specifikováno v náplni práce - sděluje, co bude zaměstnanec vykonávat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U zaměstnavatele může být jeden druh práce vykonáván pouze v jednom pracovněprávním vztahu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! (Nelze mít stejnou/podobnou/přibližující se náplň práce)</a:t>
            </a:r>
          </a:p>
          <a:p>
            <a:pPr marL="0" indent="0">
              <a:buNone/>
            </a:pPr>
            <a:r>
              <a:rPr lang="cs-CZ" dirty="0"/>
              <a:t>Pozn.: Pracovněprávní vztahy jsou: </a:t>
            </a:r>
          </a:p>
          <a:p>
            <a:pPr marL="0" indent="0">
              <a:buNone/>
            </a:pPr>
            <a:r>
              <a:rPr lang="cs-CZ" dirty="0"/>
              <a:t>Pracovní poměr, dohody konané mimo pracovní poměr = DPP, DPČ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21014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Druh</a:t>
            </a:r>
            <a:r>
              <a:rPr lang="cs-CZ" sz="3200" dirty="0"/>
              <a:t> </a:t>
            </a:r>
            <a:r>
              <a:rPr lang="cs-CZ" dirty="0"/>
              <a:t>práce</a:t>
            </a:r>
          </a:p>
        </p:txBody>
      </p:sp>
      <p:pic>
        <p:nvPicPr>
          <p:cNvPr id="7" name="Picture 2" descr="C:\Users\stiboroval\Desktop\U21 CMYK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38" y="188640"/>
            <a:ext cx="1362675" cy="119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F573309-0DE1-4BF4-983A-3E7011E1AC6A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230703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107505" y="1484784"/>
          <a:ext cx="360039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8" cstate="print"/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21014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Druh</a:t>
            </a:r>
            <a:r>
              <a:rPr lang="cs-CZ" sz="3200" dirty="0"/>
              <a:t> </a:t>
            </a:r>
            <a:r>
              <a:rPr lang="cs-CZ" dirty="0"/>
              <a:t>práce</a:t>
            </a:r>
          </a:p>
        </p:txBody>
      </p:sp>
      <p:pic>
        <p:nvPicPr>
          <p:cNvPr id="7" name="Picture 2" descr="C:\Users\stiboroval\Desktop\U21 CMYK-0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38" y="188640"/>
            <a:ext cx="1362675" cy="119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494739" y="2240868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DPP 5%</a:t>
            </a:r>
          </a:p>
          <a:p>
            <a:pPr algn="ctr"/>
            <a:r>
              <a:rPr lang="cs-CZ" dirty="0"/>
              <a:t>lektor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494739" y="3632988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DPP 5%</a:t>
            </a:r>
          </a:p>
          <a:p>
            <a:pPr algn="ctr"/>
            <a:r>
              <a:rPr lang="cs-CZ" dirty="0" err="1"/>
              <a:t>fin.manažer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995936" y="2960948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DPP 10%</a:t>
            </a:r>
          </a:p>
          <a:p>
            <a:pPr algn="ctr"/>
            <a:r>
              <a:rPr lang="cs-CZ" dirty="0"/>
              <a:t>administrátor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3995324" y="2564904"/>
            <a:ext cx="1584176" cy="172819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4129046" y="2492896"/>
            <a:ext cx="1440160" cy="172819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61F69B8-9BB5-422C-85E7-A2666A5F325F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59544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Novela zákoníku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Pracovní poměr</a:t>
            </a:r>
          </a:p>
          <a:p>
            <a:pPr lvl="1"/>
            <a:r>
              <a:rPr lang="cs-CZ" dirty="0"/>
              <a:t>Povinné informování = vliv na dokumenty</a:t>
            </a:r>
          </a:p>
          <a:p>
            <a:pPr lvl="1"/>
            <a:r>
              <a:rPr lang="cs-CZ" dirty="0"/>
              <a:t>Práce na dálku = pravidla, náhrady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Evidence pracovní doby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DPP a DPČ</a:t>
            </a:r>
          </a:p>
          <a:p>
            <a:pPr lvl="1"/>
            <a:r>
              <a:rPr lang="cs-CZ" dirty="0"/>
              <a:t>Povinné informování = vliv na dokumenty</a:t>
            </a:r>
          </a:p>
          <a:p>
            <a:pPr lvl="1"/>
            <a:r>
              <a:rPr lang="cs-CZ" dirty="0"/>
              <a:t>Typy DPP dle rozvrhování práce/místa výkonu – viz vzory</a:t>
            </a:r>
          </a:p>
          <a:p>
            <a:pPr lvl="2"/>
            <a:r>
              <a:rPr lang="cs-CZ" b="1" dirty="0">
                <a:solidFill>
                  <a:srgbClr val="FF0000"/>
                </a:solidFill>
              </a:rPr>
              <a:t>Povinné rozvrhy +</a:t>
            </a:r>
            <a:r>
              <a:rPr lang="cs-CZ" dirty="0"/>
              <a:t> </a:t>
            </a:r>
            <a:r>
              <a:rPr lang="cs-CZ" dirty="0" err="1"/>
              <a:t>info</a:t>
            </a:r>
            <a:r>
              <a:rPr lang="cs-CZ" dirty="0"/>
              <a:t> zaměstnance před započetím práce</a:t>
            </a:r>
          </a:p>
          <a:p>
            <a:pPr lvl="1"/>
            <a:r>
              <a:rPr lang="cs-CZ" dirty="0"/>
              <a:t>Dovolená v DPP, DPČ</a:t>
            </a:r>
          </a:p>
          <a:p>
            <a:pPr lvl="2"/>
            <a:r>
              <a:rPr lang="cs-CZ" dirty="0"/>
              <a:t>Evidence odpracované doby – vyúčtování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14AC02B-CF59-4214-A48A-6695A02417A6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262471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Pracovní poměr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informace = povinné náležitosti</a:t>
            </a:r>
          </a:p>
          <a:p>
            <a:pPr lvl="1"/>
            <a:r>
              <a:rPr lang="cs-CZ" dirty="0"/>
              <a:t>Rozdělení do tří dokumentů:</a:t>
            </a:r>
          </a:p>
          <a:p>
            <a:pPr lvl="2"/>
            <a:r>
              <a:rPr lang="cs-CZ" dirty="0"/>
              <a:t>Pracovní smlouva nebo Dohoda o změně pracovní smlouvy</a:t>
            </a:r>
          </a:p>
          <a:p>
            <a:pPr lvl="2"/>
            <a:r>
              <a:rPr lang="cs-CZ" dirty="0"/>
              <a:t>Mzdový výměr</a:t>
            </a:r>
          </a:p>
          <a:p>
            <a:pPr lvl="2"/>
            <a:r>
              <a:rPr lang="cs-CZ" dirty="0"/>
              <a:t>Pracovní náplň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1E94AE0-B861-4193-98A1-9DF1C789AECB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06248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Pracovní poměr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Povinné informace = povinné náležitosti</a:t>
            </a:r>
          </a:p>
          <a:p>
            <a:pPr lvl="1"/>
            <a:r>
              <a:rPr lang="cs-CZ" dirty="0"/>
              <a:t>Práce na dálku = pravidla, náhrady</a:t>
            </a:r>
          </a:p>
          <a:p>
            <a:pPr lvl="2"/>
            <a:r>
              <a:rPr lang="cs-CZ" dirty="0"/>
              <a:t>UJEP práce na dálku jako benefit</a:t>
            </a:r>
          </a:p>
          <a:p>
            <a:pPr lvl="2"/>
            <a:r>
              <a:rPr lang="cs-CZ" dirty="0"/>
              <a:t>AP neřešíme práci na dálku u Tvůrčí činnosti – viz </a:t>
            </a:r>
            <a:r>
              <a:rPr lang="cs-CZ" dirty="0" err="1"/>
              <a:t>ZoVŠ</a:t>
            </a:r>
            <a:r>
              <a:rPr lang="cs-CZ" dirty="0"/>
              <a:t> § 70a</a:t>
            </a:r>
          </a:p>
          <a:p>
            <a:pPr lvl="2"/>
            <a:r>
              <a:rPr lang="cs-CZ" dirty="0"/>
              <a:t>Vliv rozvrhování pracovní doby</a:t>
            </a:r>
          </a:p>
          <a:p>
            <a:pPr lvl="2"/>
            <a:r>
              <a:rPr lang="cs-CZ" dirty="0"/>
              <a:t>Dohoda o práci na dálku – povinnost sjednat písemně</a:t>
            </a:r>
          </a:p>
          <a:p>
            <a:pPr lvl="2"/>
            <a:r>
              <a:rPr lang="cs-CZ" dirty="0"/>
              <a:t>Musí se evidovat – bude v IMIS pod JMV/HO – přenos do </a:t>
            </a:r>
            <a:r>
              <a:rPr lang="cs-CZ" dirty="0" err="1"/>
              <a:t>Vemy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A834CBB-59FF-4F35-B36C-6E4AB3EB8E78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321016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DPP/ DPČ obsah a vzory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Povinné náležitosti</a:t>
            </a:r>
          </a:p>
          <a:p>
            <a:pPr lvl="1"/>
            <a:r>
              <a:rPr lang="cs-CZ" dirty="0"/>
              <a:t>Druh práce</a:t>
            </a:r>
          </a:p>
          <a:p>
            <a:pPr lvl="1"/>
            <a:r>
              <a:rPr lang="cs-CZ" dirty="0"/>
              <a:t>Místo výkonu</a:t>
            </a:r>
          </a:p>
          <a:p>
            <a:pPr lvl="1"/>
            <a:r>
              <a:rPr lang="cs-CZ" dirty="0"/>
              <a:t>Účinnost</a:t>
            </a:r>
          </a:p>
          <a:p>
            <a:pPr lvl="1"/>
            <a:r>
              <a:rPr lang="cs-CZ" dirty="0"/>
              <a:t>Sazby</a:t>
            </a:r>
          </a:p>
          <a:p>
            <a:pPr lvl="1"/>
            <a:r>
              <a:rPr lang="cs-CZ" dirty="0"/>
              <a:t>Další informace jako u pracovního poměru:</a:t>
            </a:r>
          </a:p>
          <a:p>
            <a:pPr lvl="2"/>
            <a:r>
              <a:rPr lang="cs-CZ" dirty="0"/>
              <a:t>Výplatní termín a splatnost, BU</a:t>
            </a:r>
          </a:p>
          <a:p>
            <a:pPr lvl="2"/>
            <a:r>
              <a:rPr lang="cs-CZ" dirty="0"/>
              <a:t>Dovolená</a:t>
            </a:r>
          </a:p>
          <a:p>
            <a:pPr lvl="2"/>
            <a:r>
              <a:rPr lang="cs-CZ" dirty="0"/>
              <a:t>Výpovědní podmínky</a:t>
            </a:r>
          </a:p>
          <a:p>
            <a:pPr lvl="2"/>
            <a:r>
              <a:rPr lang="cs-CZ" dirty="0"/>
              <a:t>Kolektivní smlouva, ČSSZ - sociální pojištění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E0AD0D9-646E-45DA-A861-8C53D3DD3480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228436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4FCD8-953D-4124-BDC0-D685B201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800080"/>
                </a:solidFill>
              </a:rPr>
              <a:t>DPP a DPČ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504DC5-E0FB-4C62-BDEA-AF4D1701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DPP a DPČ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Od 01.10.2023 nárok na příplatky (So, Ne, SV, noc)</a:t>
            </a:r>
          </a:p>
          <a:p>
            <a:pPr lvl="2"/>
            <a:r>
              <a:rPr lang="cs-CZ" sz="2000" b="1" dirty="0">
                <a:solidFill>
                  <a:srgbClr val="FF0000"/>
                </a:solidFill>
              </a:rPr>
              <a:t>Pracovat s rozvrhem, měsíční vyúčtování a předání na ZAMO</a:t>
            </a:r>
          </a:p>
          <a:p>
            <a:pPr lvl="1"/>
            <a:r>
              <a:rPr lang="cs-CZ" dirty="0"/>
              <a:t>Dovolená nárok od 01.01.2024</a:t>
            </a:r>
          </a:p>
          <a:p>
            <a:pPr lvl="2"/>
            <a:r>
              <a:rPr lang="cs-CZ" dirty="0"/>
              <a:t>Nárok = podmínky jako u pracovního poměru</a:t>
            </a:r>
          </a:p>
          <a:p>
            <a:pPr lvl="2"/>
            <a:r>
              <a:rPr lang="cs-CZ" dirty="0"/>
              <a:t>Dvě podmínky: 4 týdny a odpracování 80 hodin</a:t>
            </a:r>
          </a:p>
          <a:p>
            <a:pPr lvl="2"/>
            <a:r>
              <a:rPr lang="cs-CZ" dirty="0"/>
              <a:t>U DPČ nárok vždy</a:t>
            </a:r>
          </a:p>
          <a:p>
            <a:pPr lvl="2"/>
            <a:r>
              <a:rPr lang="cs-CZ" dirty="0"/>
              <a:t>U DPP doporučení:</a:t>
            </a:r>
          </a:p>
          <a:p>
            <a:pPr lvl="3"/>
            <a:r>
              <a:rPr lang="cs-CZ" dirty="0"/>
              <a:t>Uzavírat DPP na časové období odpovídající konkrétnímu úkolu, etapě = nutné hlídat odpracované hodiny</a:t>
            </a:r>
          </a:p>
          <a:p>
            <a:pPr lvl="3"/>
            <a:r>
              <a:rPr lang="cs-CZ" b="1" dirty="0"/>
              <a:t>Limit 75 hodin + 5 dní proluka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F0911C2-D2E3-400D-B154-308E1D3B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5872"/>
            <a:ext cx="9144000" cy="26212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DCC38B4-9165-46E2-8D43-8E691E5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250" y="29807"/>
            <a:ext cx="2194750" cy="56088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0787B0E-30FA-4E01-AD82-3A2E5B581547}"/>
              </a:ext>
            </a:extLst>
          </p:cNvPr>
          <p:cNvSpPr txBox="1"/>
          <p:nvPr/>
        </p:nvSpPr>
        <p:spPr>
          <a:xfrm>
            <a:off x="6516216" y="6322844"/>
            <a:ext cx="2703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Ing. Zdenka Černá MBA – vedoucí ZAMO</a:t>
            </a:r>
          </a:p>
        </p:txBody>
      </p:sp>
    </p:spTree>
    <p:extLst>
      <p:ext uri="{BB962C8B-B14F-4D97-AF65-F5344CB8AC3E}">
        <p14:creationId xmlns:p14="http://schemas.microsoft.com/office/powerpoint/2010/main" val="1835667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679</Words>
  <Application>Microsoft Office PowerPoint</Application>
  <PresentationFormat>Předvádění na obrazovce (4:3)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Segoe UI</vt:lpstr>
      <vt:lpstr>Wingdings</vt:lpstr>
      <vt:lpstr>Motiv systému Office</vt:lpstr>
      <vt:lpstr>Prezentace aplikace PowerPoint</vt:lpstr>
      <vt:lpstr>Zákonný rámec</vt:lpstr>
      <vt:lpstr>Druh práce</vt:lpstr>
      <vt:lpstr>Druh práce</vt:lpstr>
      <vt:lpstr>Novela zákoníku práce</vt:lpstr>
      <vt:lpstr>Pracovní poměr</vt:lpstr>
      <vt:lpstr>Pracovní poměr</vt:lpstr>
      <vt:lpstr>DPP/ DPČ obsah a vzory</vt:lpstr>
      <vt:lpstr>DPP a DPČ</vt:lpstr>
      <vt:lpstr>DPP a dovolená</vt:lpstr>
      <vt:lpstr>DPP a DPČ souhrn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21</dc:title>
  <dc:creator>KremlikovaS</dc:creator>
  <cp:lastModifiedBy>CernaZ</cp:lastModifiedBy>
  <cp:revision>226</cp:revision>
  <cp:lastPrinted>2023-09-06T07:54:28Z</cp:lastPrinted>
  <dcterms:created xsi:type="dcterms:W3CDTF">2017-09-20T05:04:40Z</dcterms:created>
  <dcterms:modified xsi:type="dcterms:W3CDTF">2023-10-18T07:09:52Z</dcterms:modified>
</cp:coreProperties>
</file>