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9" r:id="rId5"/>
    <p:sldId id="270" r:id="rId6"/>
    <p:sldId id="267" r:id="rId7"/>
    <p:sldId id="268" r:id="rId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cIhNdRuTJeMWnTMTx94sL1hTn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969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152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639dbaaad_0_33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2c639dbaaad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639dbaaad_0_35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c639dbaaad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zamo.ujep.cz/Doporu&#269;en&#237;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sp.cz/" TargetMode="External"/><Relationship Id="rId5" Type="http://schemas.openxmlformats.org/officeDocument/2006/relationships/hyperlink" Target="https://zamo.ujep.cz/wp-content/uploads/2023/10/manu%C3%A1l-CZ-ISCO-ve-wordu.docx" TargetMode="External"/><Relationship Id="rId4" Type="http://schemas.openxmlformats.org/officeDocument/2006/relationships/hyperlink" Target="https://zamo.ujep.cz/wp-content/uploads/2023/10/Prezentace_CZ-ISCO-UJEP_10_2023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4553" t="-20290" r="12985" b="1450"/>
          <a:stretch/>
        </p:blipFill>
        <p:spPr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231450" y="729476"/>
            <a:ext cx="8229600" cy="20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583725" y="1092505"/>
            <a:ext cx="77769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cs-CZ" sz="5300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Pracovní náplň</a:t>
            </a:r>
            <a:endParaRPr sz="5300" b="0" i="0" u="none" strike="noStrike" cap="none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800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261315" y="5036928"/>
            <a:ext cx="234308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Personální oddělení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personalni@ujep.cz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l="4553" t="-20290" r="12985" b="1450"/>
          <a:stretch/>
        </p:blipFill>
        <p:spPr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lang="cs-CZ" sz="3600" dirty="0">
                <a:solidFill>
                  <a:srgbClr val="366092"/>
                </a:solidFill>
              </a:rPr>
              <a:t>Pracovní náplň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®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soubor úkolů a činností, které zaměstnanec vykonává na konkrétní pracovní pozici. Tento popis zahrnuje povinnosti, odpovědnosti a pravomoci, které jsou s danou pozicí spojeny.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®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dobře strukturovaná a jasná pracovní náplň je klíčem k efektivnímu řízení pracovníků a zajišťuje, že zaměstnanci mají jasnou představu o svých povinnostech a odpovědnostech.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15494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/>
          </a:p>
          <a:p>
            <a:pPr marL="342900" lvl="0" indent="-15494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0199" y="92076"/>
            <a:ext cx="2194564" cy="557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57200" y="590688"/>
            <a:ext cx="8229600" cy="82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Calibri"/>
              <a:buNone/>
            </a:pPr>
            <a:r>
              <a:rPr lang="cs-CZ" sz="3600" dirty="0">
                <a:solidFill>
                  <a:srgbClr val="366092"/>
                </a:solidFill>
              </a:rPr>
              <a:t>Hlavní prvky pracovní náplně </a:t>
            </a: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Popis pracovních úkolů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detailní přehled činností, které zaměstnanec vykonává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Frekvence a účel činností – některé popisy mohou obsahovat informace o tom, jak často se dané úkoly provádějí, a jejich širší kontext nebo účel​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Odpovědnosti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–specifické povinnosti, které jsou s danou pozicí spojeny např. odpovědnost za určité projekty, dohled nad ostatními zaměstnanci nebo zodpovědnost za dodržování interních procesů a předpisů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Požadované kvalifikace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seznam dovedností, zkušeností a vzdělání, které jsou nezbytné nebo žádoucí pro vykonávání práce např. znalost určitých programů, jazykové dovednosti, předchozí pracovní zkušenosti v oboru apod.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Pracovní podmínky – informace o pracovním prostředí a podmínkách, jako je bližší určení místa výkonu práce – konkrétní pracoviště nebo specifické fyzické požadavky (např. zvedání těžkých břemen)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0066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95872"/>
            <a:ext cx="9144000" cy="26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9250" y="29807"/>
            <a:ext cx="2194750" cy="560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57200" y="590688"/>
            <a:ext cx="8229600" cy="82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Calibri"/>
              <a:buNone/>
            </a:pPr>
            <a:r>
              <a:rPr lang="cs-CZ" sz="3600" dirty="0">
                <a:solidFill>
                  <a:srgbClr val="366092"/>
                </a:solidFill>
              </a:rPr>
              <a:t>Funkce pracovní náplně</a:t>
            </a: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usnadňuje komunikaci – poskytuje srozumitelný a předem jasně stanovený přehled o povinných činnostech a zodpovědnosti dané pozice. Zaměstnanec tak ví, co jde takzvaně “na jeho triko” a co musí splnit, zaměstnavatel naopak ví, co může po zaměstnanci chtít a jaký výkon očekávat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při dalším rozvoji zaměstnance – díky jasně stanoveným pracovním činnostem lze lépe určit oblast, ve které může zaměstnanec rozšiřovat své znalosti a rozvíjet dovednosti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efektivní hodnocení – usnadňuje objektivní hodnocení výkonu zaměstnance na základě specifikovaných kritérií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podklad při řešení sporů ohledně porušování povinností zaměstnance, při nedostatečném výkonu nebo nesplnění úkolů (za porušení pracovních povinností nemůže být považováno nesplnění povinnosti, která nepatří do pracovní náplně zaměstnance a do sjednaného druhu práce)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zjednodušení náboru – předem připravený dokument o pracovní náplni usnadní také tvorbu pracovních inzerátů při obsazování dané pozice.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pomůže i při nástupu nového vedoucího pracovníka, aby se seznámil s tím, co jeho podřízení mají na starosti a jaké jsou jejich zodpovědnosti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zjednodušení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onboardingu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urychluje adaptaci nováčka, kterého dokument o náplni práce rychle a jednoduše seznámí s jeho povinnostmi a úkoly.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0066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95872"/>
            <a:ext cx="9144000" cy="26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9250" y="29807"/>
            <a:ext cx="2194750" cy="56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72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57200" y="590688"/>
            <a:ext cx="8229600" cy="82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Calibri"/>
              <a:buNone/>
            </a:pPr>
            <a:r>
              <a:rPr lang="cs-CZ" sz="3600" dirty="0">
                <a:solidFill>
                  <a:srgbClr val="366092"/>
                </a:solidFill>
              </a:rPr>
              <a:t>Právní aspekty pracovní náplně</a:t>
            </a:r>
            <a:endParaRPr sz="3600" dirty="0">
              <a:solidFill>
                <a:srgbClr val="366092"/>
              </a:solidFill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písemná bližší specifikace sjednaného druhu práce, kterou má zaměstnanec pro zaměstnavatele vykonávat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jedná se o jednostranně předaný či sdělený dokument zaměstnavatele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může být změněna bez souhlasu zaměstnance, pokud se stále pohybuje v rámci sjednaného druhu práce ve smlouvě → je třeba dodržet proces oznámení takové změny danému zaměstnanci (předáním nového popisu),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vyhotovuje se ve 2 vyhotoveních, 1x pro zaměstnance, 1x do osobního spisu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personálním oddělení UJEP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20066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595872"/>
            <a:ext cx="9144000" cy="26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9250" y="29807"/>
            <a:ext cx="2194750" cy="56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07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639dbaaad_0_3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3600"/>
              <a:buFont typeface="Calibri"/>
              <a:buNone/>
            </a:pP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Doporučení – ZAMO webové stránky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7" name="Google Shape;177;g2c639dbaaad_0_3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u="sng" dirty="0">
                <a:solidFill>
                  <a:schemeClr val="hlink"/>
                </a:solidFill>
                <a:hlinkClick r:id="rId3"/>
              </a:rPr>
              <a:t>https://zamo.ujep.cz/Doporučení/</a:t>
            </a:r>
            <a:endParaRPr sz="2400" dirty="0"/>
          </a:p>
          <a:p>
            <a:pPr marL="1428750" lvl="0" indent="-514350" algn="l" rtl="0">
              <a:spcBef>
                <a:spcPts val="48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Calibri"/>
              <a:buChar char="❏"/>
            </a:pPr>
            <a:r>
              <a:rPr lang="cs-CZ" sz="2400" b="0" i="0" u="sng" strike="noStrike" dirty="0">
                <a:solidFill>
                  <a:srgbClr val="21212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Prezentace CZ ISCO UJEP 10 2023</a:t>
            </a:r>
            <a:endParaRPr sz="2400" dirty="0">
              <a:solidFill>
                <a:srgbClr val="212121"/>
              </a:solidFill>
            </a:endParaRPr>
          </a:p>
          <a:p>
            <a:pPr marL="1428750" lvl="0" indent="-514350" algn="l" rtl="0">
              <a:spcBef>
                <a:spcPts val="480"/>
              </a:spcBef>
              <a:spcAft>
                <a:spcPts val="0"/>
              </a:spcAft>
              <a:buClr>
                <a:srgbClr val="212121"/>
              </a:buClr>
              <a:buSzPts val="2400"/>
              <a:buFont typeface="Calibri"/>
              <a:buChar char="❏"/>
            </a:pPr>
            <a:r>
              <a:rPr lang="cs-CZ" sz="2400" b="0" i="0" u="sng" strike="noStrike" dirty="0">
                <a:solidFill>
                  <a:srgbClr val="21212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Manuál CZ ISCO Ve Wordu</a:t>
            </a:r>
            <a:endParaRPr sz="2400"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IMIS – Katalog náplní prací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Národní soustava povolání </a:t>
            </a:r>
            <a:r>
              <a:rPr lang="cs-CZ" sz="2400" u="sng" dirty="0">
                <a:solidFill>
                  <a:schemeClr val="hlink"/>
                </a:solidFill>
                <a:hlinkClick r:id="rId6"/>
              </a:rPr>
              <a:t>https://nsp.cz</a:t>
            </a:r>
            <a:endParaRPr sz="24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78" name="Google Shape;178;g2c639dbaaad_0_3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595872"/>
            <a:ext cx="9144000" cy="26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c639dbaaad_0_3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49250" y="29807"/>
            <a:ext cx="2194750" cy="560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c639dbaaad_0_355"/>
          <p:cNvPicPr preferRelativeResize="0"/>
          <p:nvPr/>
        </p:nvPicPr>
        <p:blipFill rotWithShape="1">
          <a:blip r:embed="rId3">
            <a:alphaModFix/>
          </a:blip>
          <a:srcRect l="4551" t="-20285" r="12987" b="1449"/>
          <a:stretch/>
        </p:blipFill>
        <p:spPr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c639dbaaad_0_355"/>
          <p:cNvSpPr txBox="1">
            <a:spLocks noGrp="1"/>
          </p:cNvSpPr>
          <p:nvPr>
            <p:ph type="body" idx="1"/>
          </p:nvPr>
        </p:nvSpPr>
        <p:spPr>
          <a:xfrm>
            <a:off x="231450" y="729476"/>
            <a:ext cx="8229600" cy="20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/>
          </a:p>
        </p:txBody>
      </p:sp>
      <p:sp>
        <p:nvSpPr>
          <p:cNvPr id="186" name="Google Shape;186;g2c639dbaaad_0_355"/>
          <p:cNvSpPr txBox="1"/>
          <p:nvPr/>
        </p:nvSpPr>
        <p:spPr>
          <a:xfrm>
            <a:off x="583725" y="1092505"/>
            <a:ext cx="77769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cs-CZ" sz="53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Děkujeme za pozornost.</a:t>
            </a:r>
            <a:endParaRPr sz="53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800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c639dbaaad_0_355"/>
          <p:cNvSpPr/>
          <p:nvPr/>
        </p:nvSpPr>
        <p:spPr>
          <a:xfrm>
            <a:off x="6261315" y="5036928"/>
            <a:ext cx="2343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Personální oddělení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14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personalni@ujep.cz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525</Words>
  <Application>Microsoft Office PowerPoint</Application>
  <PresentationFormat>Předvádění na obrazovce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Symbol</vt:lpstr>
      <vt:lpstr>Arial</vt:lpstr>
      <vt:lpstr>Noto Sans Symbols</vt:lpstr>
      <vt:lpstr>Calibri</vt:lpstr>
      <vt:lpstr>Motiv systému Office</vt:lpstr>
      <vt:lpstr>Prezentace aplikace PowerPoint</vt:lpstr>
      <vt:lpstr>Pracovní náplň</vt:lpstr>
      <vt:lpstr>Hlavní prvky pracovní náplně </vt:lpstr>
      <vt:lpstr>Funkce pracovní náplně</vt:lpstr>
      <vt:lpstr>Právní aspekty pracovní náplně</vt:lpstr>
      <vt:lpstr>Doporučení – ZAMO webové stránky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KremlikovaS</dc:creator>
  <cp:lastModifiedBy>Lenka Karásková</cp:lastModifiedBy>
  <cp:revision>2</cp:revision>
  <dcterms:created xsi:type="dcterms:W3CDTF">2017-09-20T05:04:40Z</dcterms:created>
  <dcterms:modified xsi:type="dcterms:W3CDTF">2024-05-28T10:43:19Z</dcterms:modified>
</cp:coreProperties>
</file>