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6"/>
  </p:notesMasterIdLst>
  <p:sldIdLst>
    <p:sldId id="889" r:id="rId2"/>
    <p:sldId id="899" r:id="rId3"/>
    <p:sldId id="1025" r:id="rId4"/>
    <p:sldId id="970" r:id="rId5"/>
    <p:sldId id="1005" r:id="rId6"/>
    <p:sldId id="971" r:id="rId7"/>
    <p:sldId id="965" r:id="rId8"/>
    <p:sldId id="864" r:id="rId9"/>
    <p:sldId id="982" r:id="rId10"/>
    <p:sldId id="972" r:id="rId11"/>
    <p:sldId id="973" r:id="rId12"/>
    <p:sldId id="1007" r:id="rId13"/>
    <p:sldId id="966" r:id="rId14"/>
    <p:sldId id="967" r:id="rId15"/>
    <p:sldId id="974" r:id="rId16"/>
    <p:sldId id="1008" r:id="rId17"/>
    <p:sldId id="975" r:id="rId18"/>
    <p:sldId id="1003" r:id="rId19"/>
    <p:sldId id="1019" r:id="rId20"/>
    <p:sldId id="980" r:id="rId21"/>
    <p:sldId id="1021" r:id="rId22"/>
    <p:sldId id="968" r:id="rId23"/>
    <p:sldId id="1022" r:id="rId24"/>
    <p:sldId id="1012" r:id="rId25"/>
    <p:sldId id="1023" r:id="rId26"/>
    <p:sldId id="1024" r:id="rId27"/>
    <p:sldId id="1027" r:id="rId28"/>
    <p:sldId id="1028" r:id="rId29"/>
    <p:sldId id="1002" r:id="rId30"/>
    <p:sldId id="976" r:id="rId31"/>
    <p:sldId id="983" r:id="rId32"/>
    <p:sldId id="984" r:id="rId33"/>
    <p:sldId id="986" r:id="rId34"/>
    <p:sldId id="987" r:id="rId35"/>
    <p:sldId id="988" r:id="rId36"/>
    <p:sldId id="989" r:id="rId37"/>
    <p:sldId id="990" r:id="rId38"/>
    <p:sldId id="991" r:id="rId39"/>
    <p:sldId id="977" r:id="rId40"/>
    <p:sldId id="992" r:id="rId41"/>
    <p:sldId id="845" r:id="rId42"/>
    <p:sldId id="846" r:id="rId43"/>
    <p:sldId id="847" r:id="rId44"/>
    <p:sldId id="848" r:id="rId45"/>
    <p:sldId id="849" r:id="rId46"/>
    <p:sldId id="993" r:id="rId47"/>
    <p:sldId id="994" r:id="rId48"/>
    <p:sldId id="995" r:id="rId49"/>
    <p:sldId id="996" r:id="rId50"/>
    <p:sldId id="997" r:id="rId51"/>
    <p:sldId id="999" r:id="rId52"/>
    <p:sldId id="1009" r:id="rId53"/>
    <p:sldId id="998" r:id="rId54"/>
    <p:sldId id="1000" r:id="rId55"/>
    <p:sldId id="978" r:id="rId56"/>
    <p:sldId id="1029" r:id="rId57"/>
    <p:sldId id="1030" r:id="rId58"/>
    <p:sldId id="1032" r:id="rId59"/>
    <p:sldId id="1031" r:id="rId60"/>
    <p:sldId id="1033" r:id="rId61"/>
    <p:sldId id="1035" r:id="rId62"/>
    <p:sldId id="1034" r:id="rId63"/>
    <p:sldId id="1036" r:id="rId64"/>
    <p:sldId id="262" r:id="rId6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42D55"/>
    <a:srgbClr val="E90D38"/>
    <a:srgbClr val="0F0045"/>
    <a:srgbClr val="FFC5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7840"/>
  </p:normalViewPr>
  <p:slideViewPr>
    <p:cSldViewPr>
      <p:cViewPr varScale="1">
        <p:scale>
          <a:sx n="114" d="100"/>
          <a:sy n="114" d="100"/>
        </p:scale>
        <p:origin x="414" y="102"/>
      </p:cViewPr>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68" d="100"/>
          <a:sy n="168" d="100"/>
        </p:scale>
        <p:origin x="6640"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A584E8-01BF-144F-B3A4-2A85B483C424}" type="datetimeFigureOut">
              <a:rPr lang="cs-CZ" smtClean="0"/>
              <a:t>10.02.2025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D26A3-6EE3-364E-9977-A30F4497D88A}" type="slidenum">
              <a:rPr lang="cs-CZ" smtClean="0"/>
              <a:t>‹#›</a:t>
            </a:fld>
            <a:endParaRPr lang="cs-CZ"/>
          </a:p>
        </p:txBody>
      </p:sp>
    </p:spTree>
    <p:extLst>
      <p:ext uri="{BB962C8B-B14F-4D97-AF65-F5344CB8AC3E}">
        <p14:creationId xmlns:p14="http://schemas.microsoft.com/office/powerpoint/2010/main" val="3659123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37DEE-A661-12AA-7E79-B528E013E7B7}"/>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7BD229A2-F1B2-B9FB-5C3E-9024D7ED62F0}"/>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C2BFEF77-015E-8153-265F-1F6088D4BAF4}"/>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245D5D0C-D26F-09D1-3EE3-550CB568461F}"/>
              </a:ext>
            </a:extLst>
          </p:cNvPr>
          <p:cNvSpPr>
            <a:spLocks noGrp="1"/>
          </p:cNvSpPr>
          <p:nvPr>
            <p:ph type="sldNum" sz="quarter" idx="10"/>
          </p:nvPr>
        </p:nvSpPr>
        <p:spPr/>
        <p:txBody>
          <a:bodyPr/>
          <a:lstStyle/>
          <a:p>
            <a:fld id="{1C16EAD6-177C-476C-957D-EBCFD27DAFB9}" type="slidenum">
              <a:rPr lang="cs-CZ" smtClean="0"/>
              <a:t>3</a:t>
            </a:fld>
            <a:endParaRPr lang="cs-CZ"/>
          </a:p>
        </p:txBody>
      </p:sp>
    </p:spTree>
    <p:extLst>
      <p:ext uri="{BB962C8B-B14F-4D97-AF65-F5344CB8AC3E}">
        <p14:creationId xmlns:p14="http://schemas.microsoft.com/office/powerpoint/2010/main" val="113204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7C7DB-3B61-0829-B606-9A3802F411AA}"/>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E2B6EAE6-72FC-A8AD-333E-30CC9F34CD66}"/>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3DB5293-2ECE-AADC-4D38-DE8D11F2C44E}"/>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6407A574-84EC-745C-EC6D-3E6DC85A8EF1}"/>
              </a:ext>
            </a:extLst>
          </p:cNvPr>
          <p:cNvSpPr>
            <a:spLocks noGrp="1"/>
          </p:cNvSpPr>
          <p:nvPr>
            <p:ph type="sldNum" sz="quarter" idx="10"/>
          </p:nvPr>
        </p:nvSpPr>
        <p:spPr/>
        <p:txBody>
          <a:bodyPr/>
          <a:lstStyle/>
          <a:p>
            <a:fld id="{1C16EAD6-177C-476C-957D-EBCFD27DAFB9}" type="slidenum">
              <a:rPr lang="cs-CZ" smtClean="0"/>
              <a:t>18</a:t>
            </a:fld>
            <a:endParaRPr lang="cs-CZ"/>
          </a:p>
        </p:txBody>
      </p:sp>
    </p:spTree>
    <p:extLst>
      <p:ext uri="{BB962C8B-B14F-4D97-AF65-F5344CB8AC3E}">
        <p14:creationId xmlns:p14="http://schemas.microsoft.com/office/powerpoint/2010/main" val="3950125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84158-4E2B-B5D4-2731-3A38FAABB713}"/>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771060D3-72EC-E944-48DB-25A62B1D1A47}"/>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57C52D0E-9901-CC15-7494-E267EE07B39D}"/>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D864E2DE-80F3-434E-4548-0BAD2FDC12E1}"/>
              </a:ext>
            </a:extLst>
          </p:cNvPr>
          <p:cNvSpPr>
            <a:spLocks noGrp="1"/>
          </p:cNvSpPr>
          <p:nvPr>
            <p:ph type="sldNum" sz="quarter" idx="10"/>
          </p:nvPr>
        </p:nvSpPr>
        <p:spPr/>
        <p:txBody>
          <a:bodyPr/>
          <a:lstStyle/>
          <a:p>
            <a:fld id="{1C16EAD6-177C-476C-957D-EBCFD27DAFB9}" type="slidenum">
              <a:rPr lang="cs-CZ" smtClean="0"/>
              <a:t>29</a:t>
            </a:fld>
            <a:endParaRPr lang="cs-CZ"/>
          </a:p>
        </p:txBody>
      </p:sp>
    </p:spTree>
    <p:extLst>
      <p:ext uri="{BB962C8B-B14F-4D97-AF65-F5344CB8AC3E}">
        <p14:creationId xmlns:p14="http://schemas.microsoft.com/office/powerpoint/2010/main" val="206805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4EFCE-0ACC-0270-C51F-9F5F7E01E8C8}"/>
            </a:ext>
          </a:extLst>
        </p:cNvPr>
        <p:cNvGrpSpPr/>
        <p:nvPr/>
      </p:nvGrpSpPr>
      <p:grpSpPr>
        <a:xfrm>
          <a:off x="0" y="0"/>
          <a:ext cx="0" cy="0"/>
          <a:chOff x="0" y="0"/>
          <a:chExt cx="0" cy="0"/>
        </a:xfrm>
      </p:grpSpPr>
      <p:sp>
        <p:nvSpPr>
          <p:cNvPr id="2" name="Zástupný symbol pro obrázek snímku 1">
            <a:extLst>
              <a:ext uri="{FF2B5EF4-FFF2-40B4-BE49-F238E27FC236}">
                <a16:creationId xmlns:a16="http://schemas.microsoft.com/office/drawing/2014/main" id="{1D124C38-03E9-A81E-4ADA-E5070F1C42C4}"/>
              </a:ext>
            </a:extLst>
          </p:cNvPr>
          <p:cNvSpPr>
            <a:spLocks noGrp="1" noRot="1" noChangeAspect="1"/>
          </p:cNvSpPr>
          <p:nvPr>
            <p:ph type="sldImg"/>
          </p:nvPr>
        </p:nvSpPr>
        <p:spPr/>
      </p:sp>
      <p:sp>
        <p:nvSpPr>
          <p:cNvPr id="3" name="Zástupný symbol pro poznámky 2">
            <a:extLst>
              <a:ext uri="{FF2B5EF4-FFF2-40B4-BE49-F238E27FC236}">
                <a16:creationId xmlns:a16="http://schemas.microsoft.com/office/drawing/2014/main" id="{66464959-FB32-6500-0944-2422D4864582}"/>
              </a:ext>
            </a:extLst>
          </p:cNvPr>
          <p:cNvSpPr>
            <a:spLocks noGrp="1"/>
          </p:cNvSpPr>
          <p:nvPr>
            <p:ph type="body" idx="1"/>
          </p:nvPr>
        </p:nvSpPr>
        <p:spPr/>
        <p:txBody>
          <a:bodyPr/>
          <a:lstStyle/>
          <a:p>
            <a:endParaRPr lang="cs-CZ" dirty="0"/>
          </a:p>
        </p:txBody>
      </p:sp>
      <p:sp>
        <p:nvSpPr>
          <p:cNvPr id="4" name="Zástupný symbol pro číslo snímku 3">
            <a:extLst>
              <a:ext uri="{FF2B5EF4-FFF2-40B4-BE49-F238E27FC236}">
                <a16:creationId xmlns:a16="http://schemas.microsoft.com/office/drawing/2014/main" id="{95C73FCB-6962-DBCA-15B4-C4E986FDD84B}"/>
              </a:ext>
            </a:extLst>
          </p:cNvPr>
          <p:cNvSpPr>
            <a:spLocks noGrp="1"/>
          </p:cNvSpPr>
          <p:nvPr>
            <p:ph type="sldNum" sz="quarter" idx="10"/>
          </p:nvPr>
        </p:nvSpPr>
        <p:spPr/>
        <p:txBody>
          <a:bodyPr/>
          <a:lstStyle/>
          <a:p>
            <a:fld id="{1C16EAD6-177C-476C-957D-EBCFD27DAFB9}" type="slidenum">
              <a:rPr lang="cs-CZ" smtClean="0"/>
              <a:t>60</a:t>
            </a:fld>
            <a:endParaRPr lang="cs-CZ"/>
          </a:p>
        </p:txBody>
      </p:sp>
    </p:spTree>
    <p:extLst>
      <p:ext uri="{BB962C8B-B14F-4D97-AF65-F5344CB8AC3E}">
        <p14:creationId xmlns:p14="http://schemas.microsoft.com/office/powerpoint/2010/main" val="25267903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Uvodni snimek">
    <p:bg>
      <p:bgPr>
        <a:solidFill>
          <a:srgbClr val="042D55"/>
        </a:solidFill>
        <a:effectLst/>
      </p:bgPr>
    </p:bg>
    <p:spTree>
      <p:nvGrpSpPr>
        <p:cNvPr id="1" name=""/>
        <p:cNvGrpSpPr/>
        <p:nvPr/>
      </p:nvGrpSpPr>
      <p:grpSpPr>
        <a:xfrm>
          <a:off x="0" y="0"/>
          <a:ext cx="0" cy="0"/>
          <a:chOff x="0" y="0"/>
          <a:chExt cx="0" cy="0"/>
        </a:xfrm>
      </p:grpSpPr>
      <p:pic>
        <p:nvPicPr>
          <p:cNvPr id="4" name="Grafický objekt 3">
            <a:extLst>
              <a:ext uri="{FF2B5EF4-FFF2-40B4-BE49-F238E27FC236}">
                <a16:creationId xmlns:a16="http://schemas.microsoft.com/office/drawing/2014/main" id="{1C8FB662-2E61-FBD9-B56C-429510FBE6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0497" y="6141318"/>
            <a:ext cx="1152078" cy="384026"/>
          </a:xfrm>
          <a:prstGeom prst="rect">
            <a:avLst/>
          </a:prstGeom>
        </p:spPr>
      </p:pic>
      <p:sp>
        <p:nvSpPr>
          <p:cNvPr id="6" name="Nadpis 5">
            <a:extLst>
              <a:ext uri="{FF2B5EF4-FFF2-40B4-BE49-F238E27FC236}">
                <a16:creationId xmlns:a16="http://schemas.microsoft.com/office/drawing/2014/main" id="{1014E02E-8E87-6AB5-FD64-1B1EDCFF6D52}"/>
              </a:ext>
            </a:extLst>
          </p:cNvPr>
          <p:cNvSpPr>
            <a:spLocks noGrp="1"/>
          </p:cNvSpPr>
          <p:nvPr>
            <p:ph type="title" hasCustomPrompt="1"/>
          </p:nvPr>
        </p:nvSpPr>
        <p:spPr>
          <a:xfrm>
            <a:off x="465021" y="1489183"/>
            <a:ext cx="5342947" cy="2077492"/>
          </a:xfrm>
        </p:spPr>
        <p:txBody>
          <a:bodyPr anchor="b"/>
          <a:lstStyle>
            <a:lvl1pPr>
              <a:defRPr sz="5000">
                <a:solidFill>
                  <a:schemeClr val="bg1"/>
                </a:solidFill>
              </a:defRPr>
            </a:lvl1pPr>
          </a:lstStyle>
          <a:p>
            <a:r>
              <a:rPr lang="cs-CZ" dirty="0"/>
              <a:t>Kliknutím změníte název prezentace</a:t>
            </a:r>
          </a:p>
        </p:txBody>
      </p:sp>
      <p:sp>
        <p:nvSpPr>
          <p:cNvPr id="3" name="Zástupný text 2">
            <a:extLst>
              <a:ext uri="{FF2B5EF4-FFF2-40B4-BE49-F238E27FC236}">
                <a16:creationId xmlns:a16="http://schemas.microsoft.com/office/drawing/2014/main" id="{340DFD78-4207-DEE2-3716-0D4C584908A1}"/>
              </a:ext>
            </a:extLst>
          </p:cNvPr>
          <p:cNvSpPr>
            <a:spLocks noGrp="1"/>
          </p:cNvSpPr>
          <p:nvPr>
            <p:ph type="body" sz="quarter" idx="11" hasCustomPrompt="1"/>
          </p:nvPr>
        </p:nvSpPr>
        <p:spPr>
          <a:xfrm>
            <a:off x="486199" y="6222531"/>
            <a:ext cx="5609801" cy="221599"/>
          </a:xfr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cs-CZ" dirty="0"/>
              <a:t>Kliknutím zadejte informace do patičky</a:t>
            </a:r>
          </a:p>
        </p:txBody>
      </p:sp>
    </p:spTree>
    <p:extLst>
      <p:ext uri="{BB962C8B-B14F-4D97-AF65-F5344CB8AC3E}">
        <p14:creationId xmlns:p14="http://schemas.microsoft.com/office/powerpoint/2010/main" val="1472793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vodni snimek s pozadi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Grafický objekt 3">
            <a:extLst>
              <a:ext uri="{FF2B5EF4-FFF2-40B4-BE49-F238E27FC236}">
                <a16:creationId xmlns:a16="http://schemas.microsoft.com/office/drawing/2014/main" id="{1C8FB662-2E61-FBD9-B56C-429510FBE6B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60497" y="6141318"/>
            <a:ext cx="1152078" cy="384026"/>
          </a:xfrm>
          <a:prstGeom prst="rect">
            <a:avLst/>
          </a:prstGeom>
        </p:spPr>
      </p:pic>
      <p:sp>
        <p:nvSpPr>
          <p:cNvPr id="6" name="Nadpis 5">
            <a:extLst>
              <a:ext uri="{FF2B5EF4-FFF2-40B4-BE49-F238E27FC236}">
                <a16:creationId xmlns:a16="http://schemas.microsoft.com/office/drawing/2014/main" id="{1014E02E-8E87-6AB5-FD64-1B1EDCFF6D52}"/>
              </a:ext>
            </a:extLst>
          </p:cNvPr>
          <p:cNvSpPr>
            <a:spLocks noGrp="1"/>
          </p:cNvSpPr>
          <p:nvPr>
            <p:ph type="title" hasCustomPrompt="1"/>
          </p:nvPr>
        </p:nvSpPr>
        <p:spPr>
          <a:xfrm>
            <a:off x="465021" y="1489183"/>
            <a:ext cx="5342947" cy="2077492"/>
          </a:xfrm>
        </p:spPr>
        <p:txBody>
          <a:bodyPr anchor="b"/>
          <a:lstStyle>
            <a:lvl1pPr>
              <a:defRPr sz="5000">
                <a:solidFill>
                  <a:schemeClr val="bg1"/>
                </a:solidFill>
              </a:defRPr>
            </a:lvl1pPr>
          </a:lstStyle>
          <a:p>
            <a:r>
              <a:rPr lang="cs-CZ" dirty="0"/>
              <a:t>Kliknutím změníte název prezentace</a:t>
            </a:r>
          </a:p>
        </p:txBody>
      </p:sp>
      <p:sp>
        <p:nvSpPr>
          <p:cNvPr id="2" name="Zástupný text 2">
            <a:extLst>
              <a:ext uri="{FF2B5EF4-FFF2-40B4-BE49-F238E27FC236}">
                <a16:creationId xmlns:a16="http://schemas.microsoft.com/office/drawing/2014/main" id="{25654A21-9C2E-A0CE-F8C3-714AB3C826CB}"/>
              </a:ext>
            </a:extLst>
          </p:cNvPr>
          <p:cNvSpPr>
            <a:spLocks noGrp="1"/>
          </p:cNvSpPr>
          <p:nvPr>
            <p:ph type="body" sz="quarter" idx="11" hasCustomPrompt="1"/>
          </p:nvPr>
        </p:nvSpPr>
        <p:spPr>
          <a:xfrm>
            <a:off x="486199" y="6222531"/>
            <a:ext cx="5609801" cy="221599"/>
          </a:xfr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cs-CZ" dirty="0"/>
              <a:t>Kliknutím zadejte informace do patičky</a:t>
            </a:r>
          </a:p>
        </p:txBody>
      </p:sp>
    </p:spTree>
    <p:extLst>
      <p:ext uri="{BB962C8B-B14F-4D97-AF65-F5344CB8AC3E}">
        <p14:creationId xmlns:p14="http://schemas.microsoft.com/office/powerpoint/2010/main" val="2083722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delovy sni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E6F5FB-5EB8-F391-7F8B-E0CDEE0C48C2}"/>
              </a:ext>
            </a:extLst>
          </p:cNvPr>
          <p:cNvSpPr>
            <a:spLocks noGrp="1"/>
          </p:cNvSpPr>
          <p:nvPr>
            <p:ph type="title" hasCustomPrompt="1"/>
          </p:nvPr>
        </p:nvSpPr>
        <p:spPr>
          <a:xfrm>
            <a:off x="465021" y="1888957"/>
            <a:ext cx="4262827" cy="1661993"/>
          </a:xfrm>
        </p:spPr>
        <p:txBody>
          <a:bodyPr wrap="square" anchor="b">
            <a:spAutoFit/>
          </a:bodyPr>
          <a:lstStyle>
            <a:lvl1pPr>
              <a:defRPr sz="4000">
                <a:solidFill>
                  <a:schemeClr val="tx1"/>
                </a:solidFill>
              </a:defRPr>
            </a:lvl1pPr>
          </a:lstStyle>
          <a:p>
            <a:r>
              <a:rPr lang="cs-CZ" dirty="0"/>
              <a:t>Kliknutím </a:t>
            </a:r>
            <a:r>
              <a:rPr lang="cs-CZ" dirty="0" err="1"/>
              <a:t>zmeníte</a:t>
            </a:r>
            <a:r>
              <a:rPr lang="cs-CZ" dirty="0"/>
              <a:t> název kapitoly</a:t>
            </a:r>
          </a:p>
        </p:txBody>
      </p:sp>
    </p:spTree>
    <p:extLst>
      <p:ext uri="{BB962C8B-B14F-4D97-AF65-F5344CB8AC3E}">
        <p14:creationId xmlns:p14="http://schemas.microsoft.com/office/powerpoint/2010/main" val="3643551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akladni sni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7C475E-FF73-DFBF-5281-9F78AD10E413}"/>
              </a:ext>
            </a:extLst>
          </p:cNvPr>
          <p:cNvSpPr>
            <a:spLocks noGrp="1"/>
          </p:cNvSpPr>
          <p:nvPr>
            <p:ph type="title" hasCustomPrompt="1"/>
          </p:nvPr>
        </p:nvSpPr>
        <p:spPr/>
        <p:txBody>
          <a:bodyPr/>
          <a:lstStyle/>
          <a:p>
            <a:r>
              <a:rPr lang="cs-CZ" dirty="0"/>
              <a:t>Kliknutím změníte název snímku</a:t>
            </a:r>
          </a:p>
        </p:txBody>
      </p:sp>
      <p:sp>
        <p:nvSpPr>
          <p:cNvPr id="5" name="Zástupný text 4">
            <a:extLst>
              <a:ext uri="{FF2B5EF4-FFF2-40B4-BE49-F238E27FC236}">
                <a16:creationId xmlns:a16="http://schemas.microsoft.com/office/drawing/2014/main" id="{4F56D78F-AAE3-9397-AA94-07DF25C14E22}"/>
              </a:ext>
            </a:extLst>
          </p:cNvPr>
          <p:cNvSpPr>
            <a:spLocks noGrp="1"/>
          </p:cNvSpPr>
          <p:nvPr>
            <p:ph type="body" sz="quarter" idx="11"/>
          </p:nvPr>
        </p:nvSpPr>
        <p:spPr>
          <a:xfrm>
            <a:off x="496522" y="2074703"/>
            <a:ext cx="11216052" cy="1364476"/>
          </a:xfrm>
        </p:spPr>
        <p:txBody>
          <a:bodyPr>
            <a:spAutoFit/>
          </a:bodyPr>
          <a:lstStyle>
            <a:lvl1pPr>
              <a:buClr>
                <a:srgbClr val="E90D38"/>
              </a:buClr>
              <a:defRPr/>
            </a:lvl1pPr>
            <a:lvl2pPr>
              <a:buClr>
                <a:srgbClr val="E90D38"/>
              </a:buClr>
              <a:defRPr/>
            </a:lvl2pPr>
            <a:lvl3pPr>
              <a:buClr>
                <a:srgbClr val="E90D38"/>
              </a:buClr>
              <a:defRPr/>
            </a:lvl3pPr>
            <a:lvl4pPr>
              <a:buClr>
                <a:srgbClr val="E90D38"/>
              </a:buClr>
              <a:defRPr/>
            </a:lvl4pPr>
            <a:lvl5pPr>
              <a:buClr>
                <a:srgbClr val="E90D38"/>
              </a:buCl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376382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akladni snimek s obraz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6E4564-0D7D-6FC1-3F40-489DFFFF08BA}"/>
              </a:ext>
            </a:extLst>
          </p:cNvPr>
          <p:cNvSpPr>
            <a:spLocks noGrp="1"/>
          </p:cNvSpPr>
          <p:nvPr>
            <p:ph type="title" hasCustomPrompt="1"/>
          </p:nvPr>
        </p:nvSpPr>
        <p:spPr>
          <a:xfrm>
            <a:off x="6113098" y="436136"/>
            <a:ext cx="5599478" cy="830997"/>
          </a:xfrm>
        </p:spPr>
        <p:txBody>
          <a:bodyPr/>
          <a:lstStyle/>
          <a:p>
            <a:r>
              <a:rPr lang="cs-CZ" dirty="0"/>
              <a:t>Kliknutím změníte název snímku</a:t>
            </a:r>
          </a:p>
        </p:txBody>
      </p:sp>
      <p:sp>
        <p:nvSpPr>
          <p:cNvPr id="6" name="Zástupný text 4">
            <a:extLst>
              <a:ext uri="{FF2B5EF4-FFF2-40B4-BE49-F238E27FC236}">
                <a16:creationId xmlns:a16="http://schemas.microsoft.com/office/drawing/2014/main" id="{43E8B49F-2B07-0648-8014-EECB506C222E}"/>
              </a:ext>
            </a:extLst>
          </p:cNvPr>
          <p:cNvSpPr>
            <a:spLocks noGrp="1"/>
          </p:cNvSpPr>
          <p:nvPr>
            <p:ph type="body" sz="quarter" idx="11"/>
          </p:nvPr>
        </p:nvSpPr>
        <p:spPr>
          <a:xfrm>
            <a:off x="6113098" y="2074703"/>
            <a:ext cx="5599478" cy="1364476"/>
          </a:xfrm>
        </p:spPr>
        <p:txBody>
          <a:bodyPr wrap="square">
            <a:spAutoFit/>
          </a:bodyPr>
          <a:lstStyle>
            <a:lvl1pPr>
              <a:buClr>
                <a:srgbClr val="E90D38"/>
              </a:buClr>
              <a:defRPr/>
            </a:lvl1pPr>
            <a:lvl2pPr>
              <a:buClr>
                <a:srgbClr val="E90D38"/>
              </a:buClr>
              <a:defRPr/>
            </a:lvl2pPr>
            <a:lvl3pPr>
              <a:buClr>
                <a:srgbClr val="E90D38"/>
              </a:buClr>
              <a:defRPr/>
            </a:lvl3pPr>
            <a:lvl4pPr>
              <a:buClr>
                <a:srgbClr val="E90D38"/>
              </a:buClr>
              <a:defRPr/>
            </a:lvl4pPr>
            <a:lvl5pPr>
              <a:buClr>
                <a:srgbClr val="E90D38"/>
              </a:buCl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Zástupný symbol obrázku 7">
            <a:extLst>
              <a:ext uri="{FF2B5EF4-FFF2-40B4-BE49-F238E27FC236}">
                <a16:creationId xmlns:a16="http://schemas.microsoft.com/office/drawing/2014/main" id="{F86D823F-B8F8-14DA-9026-977199C0D6D8}"/>
              </a:ext>
            </a:extLst>
          </p:cNvPr>
          <p:cNvSpPr>
            <a:spLocks noGrp="1"/>
          </p:cNvSpPr>
          <p:nvPr>
            <p:ph type="pic" sz="quarter" idx="12"/>
          </p:nvPr>
        </p:nvSpPr>
        <p:spPr>
          <a:xfrm>
            <a:off x="0" y="0"/>
            <a:ext cx="5599478" cy="6858000"/>
          </a:xfrm>
        </p:spPr>
        <p:txBody>
          <a:bodyPr anchor="ctr"/>
          <a:lstStyle>
            <a:lvl1pPr marL="0" indent="0" algn="ctr">
              <a:buNone/>
              <a:defRPr/>
            </a:lvl1pPr>
          </a:lstStyle>
          <a:p>
            <a:r>
              <a:rPr lang="cs-CZ"/>
              <a:t>Kliknutím na ikonu přidáte obrázek.</a:t>
            </a:r>
            <a:endParaRPr lang="cs-CZ" dirty="0"/>
          </a:p>
        </p:txBody>
      </p:sp>
    </p:spTree>
    <p:extLst>
      <p:ext uri="{BB962C8B-B14F-4D97-AF65-F5344CB8AC3E}">
        <p14:creationId xmlns:p14="http://schemas.microsoft.com/office/powerpoint/2010/main" val="24056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azdny snime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79282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averecny snimek">
    <p:bg>
      <p:bgPr>
        <a:solidFill>
          <a:srgbClr val="042D55"/>
        </a:solidFill>
        <a:effectLst/>
      </p:bgPr>
    </p:bg>
    <p:spTree>
      <p:nvGrpSpPr>
        <p:cNvPr id="1" name=""/>
        <p:cNvGrpSpPr/>
        <p:nvPr/>
      </p:nvGrpSpPr>
      <p:grpSpPr>
        <a:xfrm>
          <a:off x="0" y="0"/>
          <a:ext cx="0" cy="0"/>
          <a:chOff x="0" y="0"/>
          <a:chExt cx="0" cy="0"/>
        </a:xfrm>
      </p:grpSpPr>
      <p:sp>
        <p:nvSpPr>
          <p:cNvPr id="4" name="Text Box 1031">
            <a:extLst>
              <a:ext uri="{FF2B5EF4-FFF2-40B4-BE49-F238E27FC236}">
                <a16:creationId xmlns:a16="http://schemas.microsoft.com/office/drawing/2014/main" id="{EC852F21-AF16-0108-A6C4-B58DA1446E54}"/>
              </a:ext>
            </a:extLst>
          </p:cNvPr>
          <p:cNvSpPr txBox="1">
            <a:spLocks noChangeArrowheads="1"/>
          </p:cNvSpPr>
          <p:nvPr userDrawn="1"/>
        </p:nvSpPr>
        <p:spPr bwMode="auto">
          <a:xfrm>
            <a:off x="3452770" y="2341910"/>
            <a:ext cx="5286459"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ts val="0"/>
              </a:spcBef>
              <a:buFontTx/>
              <a:buNone/>
            </a:pPr>
            <a:r>
              <a:rPr lang="cs-CZ" altLang="cs-CZ" sz="4000" b="1" dirty="0">
                <a:solidFill>
                  <a:schemeClr val="bg1"/>
                </a:solidFill>
                <a:latin typeface="Trebuchet MS" panose="020B0703020202090204" pitchFamily="34" charset="0"/>
              </a:rPr>
              <a:t>Děkuji </a:t>
            </a:r>
            <a:r>
              <a:rPr lang="cs-CZ" altLang="cs-CZ" sz="4000" b="1" dirty="0">
                <a:solidFill>
                  <a:schemeClr val="bg1"/>
                </a:solidFill>
                <a:latin typeface="Trebuchet MS" panose="020B0603020202020204" pitchFamily="34" charset="0"/>
              </a:rPr>
              <a:t>za pozornost</a:t>
            </a:r>
          </a:p>
          <a:p>
            <a:pPr algn="ctr" eaLnBrk="1" hangingPunct="1">
              <a:spcBef>
                <a:spcPts val="0"/>
              </a:spcBef>
              <a:buFontTx/>
              <a:buNone/>
            </a:pPr>
            <a:r>
              <a:rPr lang="cs-CZ" altLang="cs-CZ" sz="4000" b="1" dirty="0">
                <a:solidFill>
                  <a:schemeClr val="bg1"/>
                </a:solidFill>
                <a:latin typeface="Trebuchet MS" panose="020B0603020202020204" pitchFamily="34" charset="0"/>
              </a:rPr>
              <a:t>a Vaše dotazy</a:t>
            </a:r>
          </a:p>
        </p:txBody>
      </p:sp>
      <p:sp>
        <p:nvSpPr>
          <p:cNvPr id="5" name="Text Box 1031">
            <a:extLst>
              <a:ext uri="{FF2B5EF4-FFF2-40B4-BE49-F238E27FC236}">
                <a16:creationId xmlns:a16="http://schemas.microsoft.com/office/drawing/2014/main" id="{A270AB64-F7BA-A6DC-0BD3-308EE84D5AA3}"/>
              </a:ext>
            </a:extLst>
          </p:cNvPr>
          <p:cNvSpPr txBox="1">
            <a:spLocks noChangeArrowheads="1"/>
          </p:cNvSpPr>
          <p:nvPr userDrawn="1"/>
        </p:nvSpPr>
        <p:spPr bwMode="auto">
          <a:xfrm>
            <a:off x="4462507" y="4005064"/>
            <a:ext cx="326698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ts val="0"/>
              </a:spcBef>
              <a:buFontTx/>
              <a:buNone/>
            </a:pPr>
            <a:r>
              <a:rPr lang="cs-CZ" altLang="cs-CZ" sz="1600" b="0" i="0" dirty="0">
                <a:solidFill>
                  <a:schemeClr val="tx2"/>
                </a:solidFill>
                <a:latin typeface="Trebuchet MS" panose="020B0703020202090204" pitchFamily="34" charset="0"/>
              </a:rPr>
              <a:t>Michal </a:t>
            </a:r>
            <a:r>
              <a:rPr lang="cs-CZ" altLang="cs-CZ" sz="1600" b="0" i="0" dirty="0" err="1">
                <a:solidFill>
                  <a:schemeClr val="tx2"/>
                </a:solidFill>
                <a:latin typeface="Trebuchet MS" panose="020B0703020202090204" pitchFamily="34" charset="0"/>
              </a:rPr>
              <a:t>Vrajík</a:t>
            </a:r>
            <a:endParaRPr lang="cs-CZ" altLang="cs-CZ" sz="1600" b="0" i="0" dirty="0">
              <a:solidFill>
                <a:schemeClr val="tx2"/>
              </a:solidFill>
              <a:latin typeface="Trebuchet MS" panose="020B0703020202090204" pitchFamily="34" charset="0"/>
            </a:endParaRPr>
          </a:p>
        </p:txBody>
      </p:sp>
      <p:pic>
        <p:nvPicPr>
          <p:cNvPr id="6" name="Grafický objekt 5">
            <a:extLst>
              <a:ext uri="{FF2B5EF4-FFF2-40B4-BE49-F238E27FC236}">
                <a16:creationId xmlns:a16="http://schemas.microsoft.com/office/drawing/2014/main" id="{0E4C654E-C609-2E42-C809-C2C1BF056BA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60497" y="6141318"/>
            <a:ext cx="1152078" cy="384026"/>
          </a:xfrm>
          <a:prstGeom prst="rect">
            <a:avLst/>
          </a:prstGeom>
        </p:spPr>
      </p:pic>
      <p:sp>
        <p:nvSpPr>
          <p:cNvPr id="7" name="TextovéPole 6">
            <a:extLst>
              <a:ext uri="{FF2B5EF4-FFF2-40B4-BE49-F238E27FC236}">
                <a16:creationId xmlns:a16="http://schemas.microsoft.com/office/drawing/2014/main" id="{CD1A1BB6-AC7F-CB8D-AC22-5706D091DDC7}"/>
              </a:ext>
            </a:extLst>
          </p:cNvPr>
          <p:cNvSpPr txBox="1"/>
          <p:nvPr userDrawn="1"/>
        </p:nvSpPr>
        <p:spPr>
          <a:xfrm>
            <a:off x="479425" y="5881439"/>
            <a:ext cx="2016175" cy="519758"/>
          </a:xfrm>
          <a:prstGeom prst="rect">
            <a:avLst/>
          </a:prstGeom>
          <a:noFill/>
        </p:spPr>
        <p:txBody>
          <a:bodyPr wrap="square" lIns="0" tIns="0" rIns="0" bIns="0" anchor="b">
            <a:spAutoFit/>
          </a:bodyPr>
          <a:lstStyle/>
          <a:p>
            <a:pPr>
              <a:lnSpc>
                <a:spcPct val="150000"/>
              </a:lnSpc>
            </a:pPr>
            <a:r>
              <a:rPr lang="cs-CZ" sz="1200" dirty="0" err="1">
                <a:solidFill>
                  <a:schemeClr val="bg1"/>
                </a:solidFill>
                <a:latin typeface="Arial" panose="020B0604020202020204" pitchFamily="34" charset="0"/>
                <a:cs typeface="Arial" panose="020B0604020202020204" pitchFamily="34" charset="0"/>
              </a:rPr>
              <a:t>michal.vrajik@akvrajik.cz</a:t>
            </a:r>
            <a:endParaRPr lang="cs-CZ" sz="1200" dirty="0">
              <a:solidFill>
                <a:schemeClr val="bg1"/>
              </a:solidFill>
              <a:latin typeface="Arial" panose="020B0604020202020204" pitchFamily="34" charset="0"/>
              <a:cs typeface="Arial" panose="020B0604020202020204" pitchFamily="34" charset="0"/>
            </a:endParaRPr>
          </a:p>
          <a:p>
            <a:pPr>
              <a:lnSpc>
                <a:spcPct val="150000"/>
              </a:lnSpc>
            </a:pPr>
            <a:r>
              <a:rPr lang="cs-CZ" sz="1200" dirty="0">
                <a:solidFill>
                  <a:schemeClr val="bg1"/>
                </a:solidFill>
                <a:latin typeface="Arial" panose="020B0604020202020204" pitchFamily="34" charset="0"/>
                <a:cs typeface="Arial" panose="020B0604020202020204" pitchFamily="34" charset="0"/>
              </a:rPr>
              <a:t>+420 605 068 258</a:t>
            </a:r>
          </a:p>
        </p:txBody>
      </p:sp>
    </p:spTree>
    <p:extLst>
      <p:ext uri="{BB962C8B-B14F-4D97-AF65-F5344CB8AC3E}">
        <p14:creationId xmlns:p14="http://schemas.microsoft.com/office/powerpoint/2010/main" val="2764709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pic>
        <p:nvPicPr>
          <p:cNvPr id="2050" name="Picture 2" descr="C:\projekty\advokátní kancel Herold\advokatní kancelar2-0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497" y="2333"/>
            <a:ext cx="12259200" cy="6881729"/>
          </a:xfrm>
          <a:prstGeom prst="rect">
            <a:avLst/>
          </a:prstGeom>
          <a:noFill/>
          <a:extLst>
            <a:ext uri="{909E8E84-426E-40DD-AFC4-6F175D3DCCD1}">
              <a14:hiddenFill xmlns:a14="http://schemas.microsoft.com/office/drawing/2010/main">
                <a:solidFill>
                  <a:srgbClr val="FFFFFF"/>
                </a:solidFill>
              </a14:hiddenFill>
            </a:ext>
          </a:extLst>
        </p:spPr>
      </p:pic>
      <p:sp>
        <p:nvSpPr>
          <p:cNvPr id="3" name="Zástupný symbol pro obsah 2"/>
          <p:cNvSpPr>
            <a:spLocks noGrp="1"/>
          </p:cNvSpPr>
          <p:nvPr>
            <p:ph idx="1"/>
          </p:nvPr>
        </p:nvSpPr>
        <p:spPr>
          <a:xfrm>
            <a:off x="609600" y="1711350"/>
            <a:ext cx="11151029" cy="4525963"/>
          </a:xfrm>
        </p:spPr>
        <p:txBody>
          <a:bodyPr>
            <a:normAutofit/>
          </a:bodyPr>
          <a:lstStyle>
            <a:lvl1pPr marL="342900" indent="-342900">
              <a:buFontTx/>
              <a:buBlip>
                <a:blip r:embed="rId3"/>
              </a:buBlip>
              <a:defRPr sz="2000">
                <a:latin typeface="+mj-lt"/>
                <a:ea typeface="Source Sans Pro" pitchFamily="34" charset="0"/>
              </a:defRPr>
            </a:lvl1pPr>
            <a:lvl2pPr marL="742950" indent="-285750">
              <a:buFontTx/>
              <a:buBlip>
                <a:blip r:embed="rId3"/>
              </a:buBlip>
              <a:defRPr sz="2000">
                <a:latin typeface="+mj-lt"/>
                <a:ea typeface="Source Sans Pro" pitchFamily="34" charset="0"/>
              </a:defRPr>
            </a:lvl2pPr>
            <a:lvl3pPr marL="1143000" indent="-228600">
              <a:buFontTx/>
              <a:buBlip>
                <a:blip r:embed="rId3"/>
              </a:buBlip>
              <a:defRPr sz="2000">
                <a:latin typeface="+mj-lt"/>
                <a:ea typeface="Source Sans Pro" pitchFamily="34" charset="0"/>
              </a:defRPr>
            </a:lvl3pPr>
            <a:lvl4pPr marL="1600200" indent="-228600">
              <a:buFontTx/>
              <a:buBlip>
                <a:blip r:embed="rId3"/>
              </a:buBlip>
              <a:defRPr sz="2000">
                <a:latin typeface="+mj-lt"/>
                <a:ea typeface="Source Sans Pro" pitchFamily="34" charset="0"/>
              </a:defRPr>
            </a:lvl4pPr>
            <a:lvl5pPr marL="2057400" indent="-228600">
              <a:buFontTx/>
              <a:buBlip>
                <a:blip r:embed="rId3"/>
              </a:buBlip>
              <a:defRPr sz="2000">
                <a:latin typeface="+mj-lt"/>
                <a:ea typeface="Source Sans Pro" pitchFamily="34" charset="0"/>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Nadpis 1"/>
          <p:cNvSpPr>
            <a:spLocks noGrp="1"/>
          </p:cNvSpPr>
          <p:nvPr>
            <p:ph type="title"/>
          </p:nvPr>
        </p:nvSpPr>
        <p:spPr>
          <a:xfrm>
            <a:off x="3023659" y="548680"/>
            <a:ext cx="8736971" cy="1152128"/>
          </a:xfrm>
        </p:spPr>
        <p:txBody>
          <a:bodyPr anchor="t" anchorCtr="0">
            <a:normAutofit/>
          </a:bodyPr>
          <a:lstStyle>
            <a:lvl1pPr algn="l">
              <a:defRPr sz="3000" b="1">
                <a:solidFill>
                  <a:srgbClr val="D73535"/>
                </a:solidFill>
                <a:latin typeface="+mn-lt"/>
              </a:defRPr>
            </a:lvl1pPr>
          </a:lstStyle>
          <a:p>
            <a:r>
              <a:rPr lang="cs-CZ"/>
              <a:t>Kliknutím lze upravit styl.</a:t>
            </a:r>
            <a:endParaRPr lang="cs-CZ" dirty="0"/>
          </a:p>
        </p:txBody>
      </p:sp>
    </p:spTree>
    <p:extLst>
      <p:ext uri="{BB962C8B-B14F-4D97-AF65-F5344CB8AC3E}">
        <p14:creationId xmlns:p14="http://schemas.microsoft.com/office/powerpoint/2010/main" val="418965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F4F509B-C99A-8E55-A82F-225CE3641C8C}"/>
              </a:ext>
            </a:extLst>
          </p:cNvPr>
          <p:cNvSpPr>
            <a:spLocks noGrp="1"/>
          </p:cNvSpPr>
          <p:nvPr>
            <p:ph type="title"/>
          </p:nvPr>
        </p:nvSpPr>
        <p:spPr>
          <a:xfrm>
            <a:off x="465021" y="436136"/>
            <a:ext cx="11247553" cy="415498"/>
          </a:xfrm>
          <a:prstGeom prst="rect">
            <a:avLst/>
          </a:prstGeom>
        </p:spPr>
        <p:txBody>
          <a:bodyPr vert="horz" wrap="square" lIns="0" tIns="0" rIns="0" bIns="0" rtlCol="0" anchor="t">
            <a:spAutoFit/>
          </a:bodyPr>
          <a:lstStyle/>
          <a:p>
            <a:r>
              <a:rPr lang="cs-CZ" dirty="0"/>
              <a:t>Kliknutím změníte název snímku</a:t>
            </a:r>
          </a:p>
        </p:txBody>
      </p:sp>
      <p:pic>
        <p:nvPicPr>
          <p:cNvPr id="8" name="Grafický objekt 7">
            <a:extLst>
              <a:ext uri="{FF2B5EF4-FFF2-40B4-BE49-F238E27FC236}">
                <a16:creationId xmlns:a16="http://schemas.microsoft.com/office/drawing/2014/main" id="{73F6CFDB-1C09-F51B-B44C-E930A78F8EE7}"/>
              </a:ext>
            </a:extLst>
          </p:cNvPr>
          <p:cNvPicPr>
            <a:picLocks noChangeAspect="1"/>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560497" y="6139249"/>
            <a:ext cx="1152078" cy="384026"/>
          </a:xfrm>
          <a:prstGeom prst="rect">
            <a:avLst/>
          </a:prstGeom>
        </p:spPr>
      </p:pic>
      <p:sp>
        <p:nvSpPr>
          <p:cNvPr id="9" name="Zástupný text 8">
            <a:extLst>
              <a:ext uri="{FF2B5EF4-FFF2-40B4-BE49-F238E27FC236}">
                <a16:creationId xmlns:a16="http://schemas.microsoft.com/office/drawing/2014/main" id="{DE08B2B7-5E5F-AE74-DA8A-FE200975021D}"/>
              </a:ext>
            </a:extLst>
          </p:cNvPr>
          <p:cNvSpPr>
            <a:spLocks noGrp="1"/>
          </p:cNvSpPr>
          <p:nvPr>
            <p:ph type="body" idx="1"/>
          </p:nvPr>
        </p:nvSpPr>
        <p:spPr>
          <a:xfrm>
            <a:off x="465020" y="1556792"/>
            <a:ext cx="11247553" cy="1364476"/>
          </a:xfrm>
          <a:prstGeom prst="rect">
            <a:avLst/>
          </a:prstGeom>
        </p:spPr>
        <p:txBody>
          <a:bodyPr vert="horz" wrap="square" lIns="0" tIns="0" rIns="0" bIns="0" rtlCol="0">
            <a:sp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Tree>
    <p:extLst>
      <p:ext uri="{BB962C8B-B14F-4D97-AF65-F5344CB8AC3E}">
        <p14:creationId xmlns:p14="http://schemas.microsoft.com/office/powerpoint/2010/main" val="3784283338"/>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2" r:id="rId3"/>
    <p:sldLayoutId id="2147483669" r:id="rId4"/>
    <p:sldLayoutId id="2147483670" r:id="rId5"/>
    <p:sldLayoutId id="2147483667" r:id="rId6"/>
    <p:sldLayoutId id="2147483671" r:id="rId7"/>
    <p:sldLayoutId id="2147483672" r:id="rId8"/>
  </p:sldLayoutIdLst>
  <p:txStyles>
    <p:titleStyle>
      <a:lvl1pPr algn="l" defTabSz="914400" rtl="0" eaLnBrk="1" latinLnBrk="0" hangingPunct="1">
        <a:lnSpc>
          <a:spcPct val="90000"/>
        </a:lnSpc>
        <a:spcBef>
          <a:spcPct val="0"/>
        </a:spcBef>
        <a:buNone/>
        <a:defRPr sz="3000" b="1" kern="1200">
          <a:solidFill>
            <a:schemeClr val="tx1"/>
          </a:solidFill>
          <a:latin typeface="Trebuchet MS" panose="020B070302020209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tx2"/>
        </a:buClr>
        <a:buFont typeface="Arial" panose="020B0604020202020204" pitchFamily="34" charset="0"/>
        <a:buChar char="•"/>
        <a:defRPr sz="1600" kern="1200">
          <a:solidFill>
            <a:schemeClr val="tx1"/>
          </a:solidFill>
          <a:latin typeface="Trebuchet MS" panose="020B070302020209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tx2"/>
        </a:buClr>
        <a:buFont typeface="Arial" panose="020B0604020202020204" pitchFamily="34" charset="0"/>
        <a:buChar char="•"/>
        <a:defRPr sz="1600" kern="1200">
          <a:solidFill>
            <a:schemeClr val="tx1"/>
          </a:solidFill>
          <a:latin typeface="Trebuchet MS" panose="020B070302020209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tx2"/>
        </a:buClr>
        <a:buFont typeface="Arial" panose="020B0604020202020204" pitchFamily="34" charset="0"/>
        <a:buChar char="•"/>
        <a:defRPr sz="1600" kern="1200">
          <a:solidFill>
            <a:schemeClr val="tx1"/>
          </a:solidFill>
          <a:latin typeface="Trebuchet MS" panose="020B070302020209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tx2"/>
        </a:buClr>
        <a:buFont typeface="Arial" panose="020B0604020202020204" pitchFamily="34" charset="0"/>
        <a:buChar char="•"/>
        <a:defRPr sz="1600" kern="1200">
          <a:solidFill>
            <a:schemeClr val="tx1"/>
          </a:solidFill>
          <a:latin typeface="Trebuchet MS" panose="020B070302020209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tx2"/>
        </a:buClr>
        <a:buFont typeface="Arial" panose="020B0604020202020204" pitchFamily="34" charset="0"/>
        <a:buChar char="•"/>
        <a:defRPr sz="1600" kern="1200">
          <a:solidFill>
            <a:schemeClr val="tx1"/>
          </a:solidFill>
          <a:latin typeface="Trebuchet MS" panose="020B070302020209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userDrawn="1">
          <p15:clr>
            <a:srgbClr val="F26B43"/>
          </p15:clr>
        </p15:guide>
        <p15:guide id="2" pos="302" userDrawn="1">
          <p15:clr>
            <a:srgbClr val="F26B43"/>
          </p15:clr>
        </p15:guide>
        <p15:guide id="3" pos="7378" userDrawn="1">
          <p15:clr>
            <a:srgbClr val="F26B43"/>
          </p15:clr>
        </p15:guide>
        <p15:guide id="4" orient="horz" pos="4020" userDrawn="1">
          <p15:clr>
            <a:srgbClr val="F26B43"/>
          </p15:clr>
        </p15:guide>
        <p15:guide id="5" pos="3840" userDrawn="1">
          <p15:clr>
            <a:srgbClr val="F26B43"/>
          </p15:clr>
        </p15:guide>
        <p15:guide id="6"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4E266A-426D-0C82-B08C-10213B82876F}"/>
              </a:ext>
            </a:extLst>
          </p:cNvPr>
          <p:cNvSpPr>
            <a:spLocks noGrp="1"/>
          </p:cNvSpPr>
          <p:nvPr>
            <p:ph type="title"/>
          </p:nvPr>
        </p:nvSpPr>
        <p:spPr>
          <a:xfrm>
            <a:off x="465021" y="3484165"/>
            <a:ext cx="7359171" cy="1384995"/>
          </a:xfrm>
        </p:spPr>
        <p:txBody>
          <a:bodyPr/>
          <a:lstStyle/>
          <a:p>
            <a:r>
              <a:rPr lang="cs-CZ" b="1" dirty="0"/>
              <a:t>Legislativní novinky v pracovním právu</a:t>
            </a:r>
          </a:p>
        </p:txBody>
      </p:sp>
      <p:sp>
        <p:nvSpPr>
          <p:cNvPr id="3" name="Zástupný text 2">
            <a:extLst>
              <a:ext uri="{FF2B5EF4-FFF2-40B4-BE49-F238E27FC236}">
                <a16:creationId xmlns:a16="http://schemas.microsoft.com/office/drawing/2014/main" id="{42C24A04-6DB6-F56E-0AB5-668412581B02}"/>
              </a:ext>
            </a:extLst>
          </p:cNvPr>
          <p:cNvSpPr>
            <a:spLocks noGrp="1"/>
          </p:cNvSpPr>
          <p:nvPr>
            <p:ph type="body" sz="quarter" idx="11"/>
          </p:nvPr>
        </p:nvSpPr>
        <p:spPr>
          <a:xfrm>
            <a:off x="486199" y="6222531"/>
            <a:ext cx="6833937" cy="221599"/>
          </a:xfrm>
        </p:spPr>
        <p:txBody>
          <a:bodyPr/>
          <a:lstStyle/>
          <a:p>
            <a:r>
              <a:rPr lang="cs-CZ" dirty="0"/>
              <a:t>Univerzita Jana Evangelisty Purkyně v Ústí nad Labem, 10. 2. 2025</a:t>
            </a:r>
          </a:p>
        </p:txBody>
      </p:sp>
    </p:spTree>
    <p:extLst>
      <p:ext uri="{BB962C8B-B14F-4D97-AF65-F5344CB8AC3E}">
        <p14:creationId xmlns:p14="http://schemas.microsoft.com/office/powerpoint/2010/main" val="2354462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odměňování zaměstnanců</a:t>
            </a:r>
          </a:p>
        </p:txBody>
      </p:sp>
      <p:sp>
        <p:nvSpPr>
          <p:cNvPr id="3" name="Zástupný symbol pro obsah 2"/>
          <p:cNvSpPr>
            <a:spLocks noGrp="1"/>
          </p:cNvSpPr>
          <p:nvPr>
            <p:ph type="body" sz="quarter" idx="11"/>
          </p:nvPr>
        </p:nvSpPr>
        <p:spPr>
          <a:xfrm>
            <a:off x="496522" y="2074702"/>
            <a:ext cx="11216052" cy="4594658"/>
          </a:xfrm>
        </p:spPr>
        <p:txBody>
          <a:bodyPr>
            <a:normAutofit/>
          </a:bodyPr>
          <a:lstStyle/>
          <a:p>
            <a:r>
              <a:rPr lang="cs-CZ" dirty="0"/>
              <a:t>Nová pravidla o </a:t>
            </a:r>
            <a:r>
              <a:rPr lang="cs-CZ" b="1" dirty="0"/>
              <a:t>minimální mzdě a zaručeném platu</a:t>
            </a:r>
          </a:p>
          <a:p>
            <a:pPr lvl="1"/>
            <a:r>
              <a:rPr lang="cs-CZ" dirty="0"/>
              <a:t>Platí od 1. 1. 2025 (u platu, až zaručený plat dosáhne stejné nebo vyšší výše v porovnání s dosavadní úpravou)</a:t>
            </a:r>
          </a:p>
          <a:p>
            <a:r>
              <a:rPr lang="cs-CZ" b="1" dirty="0"/>
              <a:t>Minimální mzda</a:t>
            </a:r>
            <a:r>
              <a:rPr lang="cs-CZ" dirty="0"/>
              <a:t> zůstává pro zaměstnance odměňované mzdou a pro „</a:t>
            </a:r>
            <a:r>
              <a:rPr lang="cs-CZ" dirty="0" err="1"/>
              <a:t>dohodáře</a:t>
            </a:r>
            <a:r>
              <a:rPr lang="cs-CZ" dirty="0"/>
              <a:t>“ (DPP, DPČ), netýká se ale zaměstnanců odměňovaných platem (zaručený plat)</a:t>
            </a:r>
          </a:p>
          <a:p>
            <a:r>
              <a:rPr lang="cs-CZ" dirty="0"/>
              <a:t>Měsíční minimální mzda nově </a:t>
            </a:r>
            <a:r>
              <a:rPr lang="cs-CZ" b="1" dirty="0"/>
              <a:t>součin predikce </a:t>
            </a:r>
            <a:r>
              <a:rPr lang="cs-CZ" dirty="0"/>
              <a:t>průměrné hrubé měsíční nominální mzdy v národním hospodářství na následující kalendářní rok </a:t>
            </a:r>
            <a:r>
              <a:rPr lang="cs-CZ" b="1" dirty="0"/>
              <a:t>a koeficientu </a:t>
            </a:r>
            <a:r>
              <a:rPr lang="cs-CZ" dirty="0"/>
              <a:t>pro výpočet minimální mzdy:</a:t>
            </a:r>
          </a:p>
          <a:p>
            <a:pPr lvl="1"/>
            <a:r>
              <a:rPr lang="cs-CZ" b="1" dirty="0"/>
              <a:t>Predikci</a:t>
            </a:r>
            <a:r>
              <a:rPr lang="cs-CZ" dirty="0"/>
              <a:t> vyhlásí Ministerstvo financí vždy do </a:t>
            </a:r>
            <a:r>
              <a:rPr lang="cs-CZ" b="1" dirty="0"/>
              <a:t>31. 8. </a:t>
            </a:r>
            <a:r>
              <a:rPr lang="cs-CZ" dirty="0"/>
              <a:t>(údaje od ČSÚ)</a:t>
            </a:r>
          </a:p>
          <a:p>
            <a:pPr lvl="2"/>
            <a:r>
              <a:rPr lang="cs-CZ" dirty="0"/>
              <a:t>Sdělení č. 251/2024 Sb. – 49 233 Kč</a:t>
            </a:r>
          </a:p>
          <a:p>
            <a:pPr lvl="1"/>
            <a:r>
              <a:rPr lang="cs-CZ" b="1" dirty="0"/>
              <a:t>Koeficient</a:t>
            </a:r>
            <a:r>
              <a:rPr lang="cs-CZ" dirty="0"/>
              <a:t> stanoví vláda nařízením vždy na období </a:t>
            </a:r>
            <a:r>
              <a:rPr lang="cs-CZ" b="1" dirty="0"/>
              <a:t>2 let</a:t>
            </a:r>
            <a:r>
              <a:rPr lang="cs-CZ" dirty="0"/>
              <a:t> po projednání v Radě hospodářské a sociální dohody (výši lze měnit, pokud dojde k podstatné změně vnitrostátních ekonomických podmínek), a to tak, aby výsledná výše minimální mzdy byla přiměřená zejména ve vztahu ke kupní síle minimální mzdy s ohledem na životní náklady, obecné úrovni mezd a jejich rozdělení, tempu růstu mezd, dlouhodobému vývoji a míře produktivity (pro jednotlivé roky může být různý koeficient)</a:t>
            </a:r>
          </a:p>
          <a:p>
            <a:pPr lvl="1"/>
            <a:r>
              <a:rPr lang="cs-CZ" dirty="0"/>
              <a:t>K posouzení přiměřenosti minimální mzdy se použije rovněž </a:t>
            </a:r>
            <a:r>
              <a:rPr lang="cs-CZ" b="1" dirty="0"/>
              <a:t>orientační referenční hodnota 47 % průměrné hrubé mzdy v národním hospodářství</a:t>
            </a:r>
          </a:p>
          <a:p>
            <a:pPr lvl="2"/>
            <a:r>
              <a:rPr lang="cs-CZ" dirty="0"/>
              <a:t>Nařízení vlády č. 285/2024 Sb. – koeficient pro rok 2025 činí 0,422</a:t>
            </a:r>
          </a:p>
          <a:p>
            <a:pPr lvl="2"/>
            <a:r>
              <a:rPr lang="cs-CZ" dirty="0"/>
              <a:t>Nařízení vlády č. 285/2024 Sb. – koeficient pro rok 2026 činí 0,434</a:t>
            </a:r>
          </a:p>
        </p:txBody>
      </p:sp>
    </p:spTree>
    <p:extLst>
      <p:ext uri="{BB962C8B-B14F-4D97-AF65-F5344CB8AC3E}">
        <p14:creationId xmlns:p14="http://schemas.microsoft.com/office/powerpoint/2010/main" val="1052069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odměňování zaměstnanců</a:t>
            </a:r>
          </a:p>
        </p:txBody>
      </p:sp>
      <p:sp>
        <p:nvSpPr>
          <p:cNvPr id="3" name="Zástupný symbol pro obsah 2"/>
          <p:cNvSpPr>
            <a:spLocks noGrp="1"/>
          </p:cNvSpPr>
          <p:nvPr>
            <p:ph type="body" sz="quarter" idx="11"/>
          </p:nvPr>
        </p:nvSpPr>
        <p:spPr>
          <a:xfrm>
            <a:off x="496522" y="2074702"/>
            <a:ext cx="11216052" cy="4450642"/>
          </a:xfrm>
        </p:spPr>
        <p:txBody>
          <a:bodyPr>
            <a:normAutofit/>
          </a:bodyPr>
          <a:lstStyle/>
          <a:p>
            <a:r>
              <a:rPr lang="cs-CZ" b="1" dirty="0"/>
              <a:t>Minimální mzda</a:t>
            </a:r>
            <a:endParaRPr lang="cs-CZ" dirty="0"/>
          </a:p>
          <a:p>
            <a:pPr lvl="1"/>
            <a:r>
              <a:rPr lang="cs-CZ" dirty="0"/>
              <a:t>Takto vypočtená výše měsíční minimální mzdy se zaokrouhluje </a:t>
            </a:r>
            <a:r>
              <a:rPr lang="cs-CZ" b="1" dirty="0"/>
              <a:t>na celé stokoruny nahoru</a:t>
            </a:r>
          </a:p>
          <a:p>
            <a:pPr lvl="1"/>
            <a:r>
              <a:rPr lang="cs-CZ" dirty="0"/>
              <a:t>Hodinová minimální mzda pro stanovenou týdenní pracovní dobu </a:t>
            </a:r>
            <a:r>
              <a:rPr lang="cs-CZ" b="1" dirty="0"/>
              <a:t>40 hodin </a:t>
            </a:r>
            <a:r>
              <a:rPr lang="cs-CZ" dirty="0"/>
              <a:t>se z měsíční minimální mzdy stanoví přepočtem daným zákonem</a:t>
            </a:r>
          </a:p>
          <a:p>
            <a:pPr lvl="2"/>
            <a:r>
              <a:rPr lang="cs-CZ" dirty="0"/>
              <a:t>Podíl měsíční minimální mzdy a průměrného počtu pracovních hodin připadajících v kalendářním roce, pro který se výpočet provádí, na jeden kalendářní měsíc</a:t>
            </a:r>
          </a:p>
          <a:p>
            <a:pPr lvl="2"/>
            <a:r>
              <a:rPr lang="cs-CZ" dirty="0"/>
              <a:t>Do počtu pracovních hodin se pro tento účel nezahrnují pracovní hodiny, na které připadá při rovnoměrném rozvržení pracovní doby do pětidenního pracovního týdne v kalendářním roce svátek</a:t>
            </a:r>
          </a:p>
          <a:p>
            <a:pPr lvl="2"/>
            <a:r>
              <a:rPr lang="cs-CZ" dirty="0"/>
              <a:t>Výše hodinové minimální mzdy se zaokrouhluje na desetihaléře směrem nahoru.</a:t>
            </a:r>
          </a:p>
          <a:p>
            <a:pPr lvl="1"/>
            <a:r>
              <a:rPr lang="cs-CZ" dirty="0"/>
              <a:t>Měsíční a hodinová minimální mzda se takto vyhlásí vždy </a:t>
            </a:r>
            <a:r>
              <a:rPr lang="cs-CZ" b="1" dirty="0"/>
              <a:t>do 30. 9. (sdělení MPSV)</a:t>
            </a:r>
          </a:p>
          <a:p>
            <a:pPr lvl="2"/>
            <a:r>
              <a:rPr lang="cs-CZ" dirty="0"/>
              <a:t>Sdělení č. 286/2024 Sb.</a:t>
            </a:r>
          </a:p>
          <a:p>
            <a:pPr lvl="3"/>
            <a:r>
              <a:rPr lang="cs-CZ" dirty="0"/>
              <a:t>Měsíční minimální mzda </a:t>
            </a:r>
            <a:r>
              <a:rPr lang="cs-CZ" b="1" dirty="0"/>
              <a:t>20 800 Kč</a:t>
            </a:r>
            <a:endParaRPr lang="cs-CZ" dirty="0"/>
          </a:p>
          <a:p>
            <a:pPr lvl="3"/>
            <a:r>
              <a:rPr lang="cs-CZ" dirty="0"/>
              <a:t>Hodinová minimální mzda </a:t>
            </a:r>
            <a:r>
              <a:rPr lang="cs-CZ" b="1" dirty="0"/>
              <a:t>124,40 Kč</a:t>
            </a:r>
          </a:p>
          <a:p>
            <a:pPr lvl="1"/>
            <a:r>
              <a:rPr lang="cs-CZ" dirty="0"/>
              <a:t>Pokud minimální mzda nedosáhne naposledy vyhlášené výše, </a:t>
            </a:r>
            <a:r>
              <a:rPr lang="cs-CZ" b="1" dirty="0"/>
              <a:t>vyhlásí se ve výši naposledy vyhlášené</a:t>
            </a:r>
          </a:p>
        </p:txBody>
      </p:sp>
    </p:spTree>
    <p:extLst>
      <p:ext uri="{BB962C8B-B14F-4D97-AF65-F5344CB8AC3E}">
        <p14:creationId xmlns:p14="http://schemas.microsoft.com/office/powerpoint/2010/main" val="3998651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48AC1-C2FD-3828-15FC-FB444970C39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91A027B-1BE2-13BA-3C74-FD255F3A0BEB}"/>
              </a:ext>
            </a:extLst>
          </p:cNvPr>
          <p:cNvSpPr>
            <a:spLocks noGrp="1"/>
          </p:cNvSpPr>
          <p:nvPr>
            <p:ph type="title"/>
          </p:nvPr>
        </p:nvSpPr>
        <p:spPr>
          <a:xfrm>
            <a:off x="465021" y="436136"/>
            <a:ext cx="11247553" cy="443198"/>
          </a:xfrm>
        </p:spPr>
        <p:txBody>
          <a:bodyPr/>
          <a:lstStyle/>
          <a:p>
            <a:r>
              <a:rPr lang="cs-CZ" sz="3200" dirty="0"/>
              <a:t>Změny v odměňování zaměstnanců</a:t>
            </a:r>
          </a:p>
        </p:txBody>
      </p:sp>
      <p:sp>
        <p:nvSpPr>
          <p:cNvPr id="3" name="Zástupný symbol pro obsah 2">
            <a:extLst>
              <a:ext uri="{FF2B5EF4-FFF2-40B4-BE49-F238E27FC236}">
                <a16:creationId xmlns:a16="http://schemas.microsoft.com/office/drawing/2014/main" id="{3689108B-8D69-CC54-5730-97CA2DEEBFE6}"/>
              </a:ext>
            </a:extLst>
          </p:cNvPr>
          <p:cNvSpPr>
            <a:spLocks noGrp="1"/>
          </p:cNvSpPr>
          <p:nvPr>
            <p:ph type="body" sz="quarter" idx="11"/>
          </p:nvPr>
        </p:nvSpPr>
        <p:spPr>
          <a:xfrm>
            <a:off x="496522" y="2074702"/>
            <a:ext cx="11216052" cy="4450642"/>
          </a:xfrm>
        </p:spPr>
        <p:txBody>
          <a:bodyPr>
            <a:normAutofit/>
          </a:bodyPr>
          <a:lstStyle/>
          <a:p>
            <a:r>
              <a:rPr lang="cs-CZ" b="1" dirty="0"/>
              <a:t>Minimální mzda</a:t>
            </a:r>
            <a:endParaRPr lang="cs-CZ" dirty="0"/>
          </a:p>
          <a:p>
            <a:pPr lvl="1"/>
            <a:r>
              <a:rPr lang="cs-CZ" dirty="0"/>
              <a:t>Při jiné délce stanovené týdenní pracovní doby se </a:t>
            </a:r>
            <a:r>
              <a:rPr lang="cs-CZ" b="1" dirty="0"/>
              <a:t>hodinová minimální mzda zvyšuje úměrně zkrácení týdenní pracovní doby</a:t>
            </a:r>
          </a:p>
          <a:p>
            <a:pPr lvl="2"/>
            <a:r>
              <a:rPr lang="cs-CZ" dirty="0"/>
              <a:t>38,75 hodiny týdně: 124,40 x 40 / 38,75 = 128,50 Kč</a:t>
            </a:r>
          </a:p>
          <a:p>
            <a:pPr lvl="2"/>
            <a:r>
              <a:rPr lang="cs-CZ" dirty="0"/>
              <a:t>37,5 hodiny týdně: 124,40 x 40 / 37,5 = 132,70 Kč</a:t>
            </a:r>
          </a:p>
          <a:p>
            <a:pPr lvl="1"/>
            <a:r>
              <a:rPr lang="cs-CZ" dirty="0"/>
              <a:t>Při kratší pracovní době se měsíční minimální mzda snižuje úměrně odpracované době</a:t>
            </a:r>
          </a:p>
          <a:p>
            <a:pPr lvl="1"/>
            <a:r>
              <a:rPr lang="cs-CZ" dirty="0"/>
              <a:t>Nedosáhne-li mzda/odměna z dohody minimální mzdy, poskytne se doplatek (pravidla pro výpočet se nezměnila)</a:t>
            </a:r>
          </a:p>
          <a:p>
            <a:r>
              <a:rPr lang="cs-CZ" b="1" dirty="0"/>
              <a:t>Zaručená mzda se bez náhrady zrušuje</a:t>
            </a:r>
          </a:p>
          <a:p>
            <a:pPr lvl="1"/>
            <a:r>
              <a:rPr lang="cs-CZ" dirty="0"/>
              <a:t>Existuje </a:t>
            </a:r>
            <a:r>
              <a:rPr lang="cs-CZ" b="1" dirty="0"/>
              <a:t>jen zaručený plat </a:t>
            </a:r>
            <a:r>
              <a:rPr lang="cs-CZ" dirty="0"/>
              <a:t>= jen pro zaměstnance odměňované platem a jen 4 skupiny prací</a:t>
            </a:r>
          </a:p>
        </p:txBody>
      </p:sp>
    </p:spTree>
    <p:extLst>
      <p:ext uri="{BB962C8B-B14F-4D97-AF65-F5344CB8AC3E}">
        <p14:creationId xmlns:p14="http://schemas.microsoft.com/office/powerpoint/2010/main" val="162718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odměňování zaměstnanců</a:t>
            </a:r>
          </a:p>
        </p:txBody>
      </p:sp>
      <p:sp>
        <p:nvSpPr>
          <p:cNvPr id="3" name="Zástupný symbol pro obsah 2"/>
          <p:cNvSpPr>
            <a:spLocks noGrp="1"/>
          </p:cNvSpPr>
          <p:nvPr>
            <p:ph type="body" sz="quarter" idx="11"/>
          </p:nvPr>
        </p:nvSpPr>
        <p:spPr>
          <a:xfrm>
            <a:off x="496522" y="2074702"/>
            <a:ext cx="11216052" cy="4594658"/>
          </a:xfrm>
        </p:spPr>
        <p:txBody>
          <a:bodyPr>
            <a:normAutofit/>
          </a:bodyPr>
          <a:lstStyle/>
          <a:p>
            <a:r>
              <a:rPr lang="cs-CZ" b="1" dirty="0"/>
              <a:t>Příplatek za práci ve ztíženém pracovním prostředí</a:t>
            </a:r>
            <a:endParaRPr lang="cs-CZ" dirty="0"/>
          </a:p>
          <a:p>
            <a:pPr lvl="1"/>
            <a:r>
              <a:rPr lang="cs-CZ" dirty="0"/>
              <a:t>U zaměstnanců odměňovaných </a:t>
            </a:r>
            <a:r>
              <a:rPr lang="cs-CZ" b="1" dirty="0"/>
              <a:t>mzdou</a:t>
            </a:r>
            <a:r>
              <a:rPr lang="cs-CZ" dirty="0"/>
              <a:t> vláda stanoví nařízením vymezení ztíženého prostředí, výši příplatku a podmínky jeho poskytování</a:t>
            </a:r>
          </a:p>
          <a:p>
            <a:pPr lvl="2"/>
            <a:r>
              <a:rPr lang="cs-CZ" dirty="0"/>
              <a:t>Příplatek nesmí být nižší než 10 % minimální mzdy (12,44 Kč)</a:t>
            </a:r>
          </a:p>
          <a:p>
            <a:pPr lvl="1"/>
            <a:r>
              <a:rPr lang="cs-CZ" b="1" dirty="0"/>
              <a:t>Nařízení vlády </a:t>
            </a:r>
            <a:r>
              <a:rPr lang="cs-CZ" dirty="0"/>
              <a:t>č. 443/2024 Sb. (účinnost k 1. 1. 2025)</a:t>
            </a:r>
          </a:p>
          <a:p>
            <a:pPr lvl="2"/>
            <a:r>
              <a:rPr lang="cs-CZ" dirty="0"/>
              <a:t>Převzetí stávajících definic ztíženého prostředí bez věcných změn</a:t>
            </a:r>
          </a:p>
          <a:p>
            <a:pPr lvl="2"/>
            <a:r>
              <a:rPr lang="cs-CZ" dirty="0"/>
              <a:t>Bez věcných změn rovněž výše příplatku</a:t>
            </a:r>
          </a:p>
          <a:p>
            <a:pPr lvl="3"/>
            <a:r>
              <a:rPr lang="cs-CZ" dirty="0"/>
              <a:t>Výše příplatku za každý ztěžující vliv podle § 2 odst. 2 nejméně 10 % minimální mzdy</a:t>
            </a:r>
          </a:p>
          <a:p>
            <a:pPr lvl="3"/>
            <a:r>
              <a:rPr lang="cs-CZ" dirty="0"/>
              <a:t>Výše příplatku při rozdělení směny nebo výkonu práce nejméně 10 % hodinové minimální mzdy za hodinu práce odpracovanou v rozdělené směně nebo při rozděleném výkonu práce</a:t>
            </a:r>
          </a:p>
          <a:p>
            <a:pPr lvl="2"/>
            <a:r>
              <a:rPr lang="cs-CZ" dirty="0"/>
              <a:t>Zrušení stávajícího nařízení vlády č. 567/2006 Sb.</a:t>
            </a:r>
          </a:p>
          <a:p>
            <a:r>
              <a:rPr lang="cs-CZ" b="1" dirty="0"/>
              <a:t>Osobní příplatek v platové sféře</a:t>
            </a:r>
          </a:p>
          <a:p>
            <a:pPr lvl="1"/>
            <a:r>
              <a:rPr lang="cs-CZ" dirty="0"/>
              <a:t>Podstatné rozvolnění právní úpravy</a:t>
            </a:r>
          </a:p>
          <a:p>
            <a:pPr lvl="1"/>
            <a:r>
              <a:rPr lang="cs-CZ" dirty="0"/>
              <a:t>Odpadla podmínka </a:t>
            </a:r>
            <a:r>
              <a:rPr lang="cs-CZ" b="1" dirty="0"/>
              <a:t>dlouhodobého dosahování velmi dobrých pracovních výsledků, plnění většího rozsahu pracovních úkolů než ostatní zaměstnanci nebo vlastnosti vynikajícího, všeobecně uznávaného odborníka </a:t>
            </a:r>
            <a:r>
              <a:rPr lang="cs-CZ" dirty="0"/>
              <a:t>vykonávajícího práce zařazené ve vyšších platových třídách</a:t>
            </a:r>
          </a:p>
        </p:txBody>
      </p:sp>
    </p:spTree>
    <p:extLst>
      <p:ext uri="{BB962C8B-B14F-4D97-AF65-F5344CB8AC3E}">
        <p14:creationId xmlns:p14="http://schemas.microsoft.com/office/powerpoint/2010/main" val="354335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odměňování zaměstnanců</a:t>
            </a:r>
          </a:p>
        </p:txBody>
      </p:sp>
      <p:sp>
        <p:nvSpPr>
          <p:cNvPr id="3" name="Zástupný symbol pro obsah 2"/>
          <p:cNvSpPr>
            <a:spLocks noGrp="1"/>
          </p:cNvSpPr>
          <p:nvPr>
            <p:ph type="body" sz="quarter" idx="11"/>
          </p:nvPr>
        </p:nvSpPr>
        <p:spPr>
          <a:xfrm>
            <a:off x="496522" y="2074702"/>
            <a:ext cx="11216052" cy="4594658"/>
          </a:xfrm>
        </p:spPr>
        <p:txBody>
          <a:bodyPr>
            <a:normAutofit/>
          </a:bodyPr>
          <a:lstStyle/>
          <a:p>
            <a:r>
              <a:rPr lang="cs-CZ" b="1" dirty="0"/>
              <a:t>Zahrnutí „příplatků“ do základní odměny z dohody</a:t>
            </a:r>
            <a:endParaRPr lang="cs-CZ" dirty="0"/>
          </a:p>
          <a:p>
            <a:pPr lvl="1"/>
            <a:r>
              <a:rPr lang="cs-CZ" dirty="0"/>
              <a:t>Netýká se zvýšené zátěže zdravotníků ani práce ve svátek</a:t>
            </a:r>
          </a:p>
          <a:p>
            <a:pPr lvl="1"/>
            <a:r>
              <a:rPr lang="cs-CZ" dirty="0"/>
              <a:t>Lze takto zahrnout příplatky za práci v noci, o víkendu a ve ztíženém pracovním prostředí</a:t>
            </a:r>
          </a:p>
          <a:p>
            <a:pPr lvl="1"/>
            <a:r>
              <a:rPr lang="cs-CZ" dirty="0"/>
              <a:t>Podmínky:</a:t>
            </a:r>
          </a:p>
          <a:p>
            <a:pPr lvl="2"/>
            <a:r>
              <a:rPr lang="cs-CZ" dirty="0"/>
              <a:t>Písemná forma</a:t>
            </a:r>
          </a:p>
          <a:p>
            <a:pPr lvl="2"/>
            <a:r>
              <a:rPr lang="cs-CZ" dirty="0"/>
              <a:t>Musí být současně sjednán rozsah práce ve ztížených pracovních režimech, k níž bylo v odměně přihlédnuto</a:t>
            </a:r>
          </a:p>
          <a:p>
            <a:pPr lvl="2"/>
            <a:r>
              <a:rPr lang="cs-CZ" dirty="0"/>
              <a:t>Musí být současně sjednána výše příplatků, které by jinak zaměstnanci byly poskytnuty</a:t>
            </a:r>
          </a:p>
          <a:p>
            <a:pPr lvl="2"/>
            <a:r>
              <a:rPr lang="cs-CZ" dirty="0"/>
              <a:t>Za dobu práce nad sjednaný rozsah přísluší zaměstnanci příplatky ve sjednané/zákonné výši</a:t>
            </a:r>
          </a:p>
          <a:p>
            <a:pPr lvl="2"/>
            <a:r>
              <a:rPr lang="cs-CZ" dirty="0"/>
              <a:t>Pro účely zjištění, zda odměna z dohody dosáhla minimální mzdy, se z odměny z dohody odečte částka odpovídající výši příplatků, které by zaměstnanci příslušely, nebylo-li by v odměně z dohody k nim již přihlédnuto</a:t>
            </a:r>
          </a:p>
        </p:txBody>
      </p:sp>
    </p:spTree>
    <p:extLst>
      <p:ext uri="{BB962C8B-B14F-4D97-AF65-F5344CB8AC3E}">
        <p14:creationId xmlns:p14="http://schemas.microsoft.com/office/powerpoint/2010/main" val="3302993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dovolené</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Právo na </a:t>
            </a:r>
            <a:r>
              <a:rPr lang="cs-CZ" b="1" dirty="0"/>
              <a:t>dodatkovou dovolenou </a:t>
            </a:r>
            <a:r>
              <a:rPr lang="cs-CZ" dirty="0"/>
              <a:t>vzniká novým kategoriím zaměstnanců</a:t>
            </a:r>
          </a:p>
          <a:p>
            <a:pPr lvl="1"/>
            <a:r>
              <a:rPr lang="cs-CZ" dirty="0"/>
              <a:t>Zdravotničtí pracovníci ve státní příspěvkové organizaci zřízené podle zvláštního zákona poskytující zdravotní služby osobám ve výkonu vazby, ve výkonu trestu odnětí svobody, nebo ve výkonu zabezpečovací detence alespoň v rozsahu poloviny stanovené týdenní pracovní doby</a:t>
            </a:r>
          </a:p>
          <a:p>
            <a:pPr lvl="1"/>
            <a:r>
              <a:rPr lang="cs-CZ" dirty="0"/>
              <a:t>Pracovníci v Probační a mediační službě v přímém styku s obviněnými a odsouzenými alespoň v rozsahu poloviny stanovené týdenní pracovní doby</a:t>
            </a:r>
          </a:p>
          <a:p>
            <a:r>
              <a:rPr lang="cs-CZ" dirty="0"/>
              <a:t>Změny v </a:t>
            </a:r>
            <a:r>
              <a:rPr lang="cs-CZ" b="1" dirty="0"/>
              <a:t>čerpání dovolené</a:t>
            </a:r>
            <a:r>
              <a:rPr lang="cs-CZ" dirty="0"/>
              <a:t>:</a:t>
            </a:r>
          </a:p>
          <a:p>
            <a:pPr lvl="1"/>
            <a:r>
              <a:rPr lang="cs-CZ" dirty="0"/>
              <a:t>Zrušuje se </a:t>
            </a:r>
            <a:r>
              <a:rPr lang="cs-CZ" b="1" dirty="0"/>
              <a:t>písemný rozvrh čerpání dovolené</a:t>
            </a:r>
            <a:endParaRPr lang="cs-CZ" dirty="0"/>
          </a:p>
          <a:p>
            <a:pPr lvl="1"/>
            <a:r>
              <a:rPr lang="cs-CZ" dirty="0"/>
              <a:t>Zrušuje se zásada, že má být </a:t>
            </a:r>
            <a:r>
              <a:rPr lang="cs-CZ" b="1" dirty="0"/>
              <a:t>dovolená čerpána zpravidla vcelku</a:t>
            </a:r>
            <a:endParaRPr lang="cs-CZ" dirty="0"/>
          </a:p>
        </p:txBody>
      </p:sp>
    </p:spTree>
    <p:extLst>
      <p:ext uri="{BB962C8B-B14F-4D97-AF65-F5344CB8AC3E}">
        <p14:creationId xmlns:p14="http://schemas.microsoft.com/office/powerpoint/2010/main" val="25820508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95176-5587-3BEA-1AF6-F237A0F3552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DE00588-7816-97FE-1D10-F8830CFEAF9E}"/>
              </a:ext>
            </a:extLst>
          </p:cNvPr>
          <p:cNvSpPr>
            <a:spLocks noGrp="1"/>
          </p:cNvSpPr>
          <p:nvPr>
            <p:ph type="title"/>
          </p:nvPr>
        </p:nvSpPr>
        <p:spPr>
          <a:xfrm>
            <a:off x="465021" y="436136"/>
            <a:ext cx="11247553" cy="443198"/>
          </a:xfrm>
        </p:spPr>
        <p:txBody>
          <a:bodyPr/>
          <a:lstStyle/>
          <a:p>
            <a:r>
              <a:rPr lang="cs-CZ" sz="3200" dirty="0"/>
              <a:t>Změny v ručení za mzdy ve stavebnictví</a:t>
            </a:r>
          </a:p>
        </p:txBody>
      </p:sp>
      <p:sp>
        <p:nvSpPr>
          <p:cNvPr id="3" name="Zástupný symbol pro obsah 2">
            <a:extLst>
              <a:ext uri="{FF2B5EF4-FFF2-40B4-BE49-F238E27FC236}">
                <a16:creationId xmlns:a16="http://schemas.microsoft.com/office/drawing/2014/main" id="{C92F13CA-F024-9C09-1FB4-7BB77EC0FEE9}"/>
              </a:ext>
            </a:extLst>
          </p:cNvPr>
          <p:cNvSpPr>
            <a:spLocks noGrp="1"/>
          </p:cNvSpPr>
          <p:nvPr>
            <p:ph type="body" sz="quarter" idx="11"/>
          </p:nvPr>
        </p:nvSpPr>
        <p:spPr>
          <a:xfrm>
            <a:off x="496522" y="2074702"/>
            <a:ext cx="11216052" cy="4018593"/>
          </a:xfrm>
        </p:spPr>
        <p:txBody>
          <a:bodyPr>
            <a:normAutofit/>
          </a:bodyPr>
          <a:lstStyle/>
          <a:p>
            <a:r>
              <a:rPr lang="cs-CZ" dirty="0"/>
              <a:t>Vložení definice smluvního plnění pro dodavatele</a:t>
            </a:r>
          </a:p>
          <a:p>
            <a:pPr lvl="1"/>
            <a:r>
              <a:rPr lang="cs-CZ" dirty="0"/>
              <a:t>Stavební práce poskytované při provádění stavby, změně nebo údržbě dokončené stavby anebo při odstraňování stavby na staveništi, zejména výkopové práce, přemísťování zeminy, vlastní stavební práce, montáž a demontáž prefabrikovaných dílů, instalace zařízení nebo vybavení, úpravy stavby, renovace stavby, opravy stavby, demontáž stavby, demolice stavby, údržba stavby, malířské a úklidové práce v rámci údržby stavby, asanace stavby</a:t>
            </a:r>
          </a:p>
          <a:p>
            <a:r>
              <a:rPr lang="cs-CZ" dirty="0"/>
              <a:t>K výzvě zaměstnance musí být nově připojeny i doklady prokazující existenci pracovněprávního vztahu a výši mzdových nároků</a:t>
            </a:r>
          </a:p>
          <a:p>
            <a:r>
              <a:rPr lang="cs-CZ" dirty="0"/>
              <a:t>Při nesplnění náležitostí výzvy musí ručitel zaměstnance vyzvat k nápravě</a:t>
            </a:r>
          </a:p>
          <a:p>
            <a:r>
              <a:rPr lang="cs-CZ" dirty="0"/>
              <a:t>Nebudou-li vady výzvy odstraněny do 3 měsíců od doručení výzvy, hledí se na výzvu, jako by nebyla doručena</a:t>
            </a:r>
          </a:p>
          <a:p>
            <a:pPr lvl="1"/>
            <a:endParaRPr lang="cs-CZ" dirty="0"/>
          </a:p>
        </p:txBody>
      </p:sp>
    </p:spTree>
    <p:extLst>
      <p:ext uri="{BB962C8B-B14F-4D97-AF65-F5344CB8AC3E}">
        <p14:creationId xmlns:p14="http://schemas.microsoft.com/office/powerpoint/2010/main" val="2919672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886397"/>
          </a:xfrm>
        </p:spPr>
        <p:txBody>
          <a:bodyPr/>
          <a:lstStyle/>
          <a:p>
            <a:r>
              <a:rPr lang="cs-CZ" sz="3200" dirty="0"/>
              <a:t>Změny v odškodňování pracovních úrazů a nemocí z povolání</a:t>
            </a:r>
          </a:p>
        </p:txBody>
      </p:sp>
      <p:sp>
        <p:nvSpPr>
          <p:cNvPr id="3" name="Zástupný symbol pro obsah 2"/>
          <p:cNvSpPr>
            <a:spLocks noGrp="1"/>
          </p:cNvSpPr>
          <p:nvPr>
            <p:ph type="body" sz="quarter" idx="11"/>
          </p:nvPr>
        </p:nvSpPr>
        <p:spPr>
          <a:xfrm>
            <a:off x="496522" y="2074702"/>
            <a:ext cx="11216052" cy="4018593"/>
          </a:xfrm>
        </p:spPr>
        <p:txBody>
          <a:bodyPr>
            <a:normAutofit fontScale="92500"/>
          </a:bodyPr>
          <a:lstStyle/>
          <a:p>
            <a:r>
              <a:rPr lang="cs-CZ" dirty="0"/>
              <a:t>Z § 271b odst. 3 zákoníku práce bylo s účinností od 1. 1. 2025 vyňato pravidlo, podle kterého pobíral-li zaměstnanec před tím, než se stal uchazečem o zaměstnání, náhradu za ztrátu na výdělku po skončení pracovní neschopnosti, přísluší mu tato náhrada po dobu zařazení do evidence uchazečů o zaměstnání v takové výši, ve které mu na ni vzniklo právo za trvání PPV</a:t>
            </a:r>
          </a:p>
          <a:p>
            <a:r>
              <a:rPr lang="cs-CZ" dirty="0"/>
              <a:t>Nově se za výdělek zaměstnance, který je veden v evidenci uchazečů o zaměstnání, bude považovat výdělek ve výši platné minimální mzdy, nikoli minimální mzdy platné v den prvního zařazení do evidence uchazečů o zaměstnání</a:t>
            </a:r>
          </a:p>
          <a:p>
            <a:pPr lvl="1"/>
            <a:r>
              <a:rPr lang="cs-CZ" dirty="0"/>
              <a:t>Zrušení tzv. </a:t>
            </a:r>
            <a:r>
              <a:rPr lang="cs-CZ" b="1" dirty="0"/>
              <a:t>stop výdělku</a:t>
            </a:r>
            <a:endParaRPr lang="cs-CZ" dirty="0"/>
          </a:p>
          <a:p>
            <a:pPr lvl="1"/>
            <a:r>
              <a:rPr lang="cs-CZ" dirty="0"/>
              <a:t>Výpočet náhrady bude </a:t>
            </a:r>
            <a:r>
              <a:rPr lang="cs-CZ" b="1" dirty="0"/>
              <a:t>ve všech případech, kdy zaměstnanec nepracuje a nebude tudíž dosahovat žádného výdělku, sjednocen a tímto fiktivním výdělkem bude platná výše minimální mzdy</a:t>
            </a:r>
          </a:p>
          <a:p>
            <a:pPr lvl="1"/>
            <a:r>
              <a:rPr lang="cs-CZ" dirty="0"/>
              <a:t>Jestliže zaměstnanec znovu začne pracovat, náhrada bude činit rozdíl mezi průměrným výdělkem před vznikem škody a výdělkem skutečně dosahovaným v novém zaměstnání</a:t>
            </a:r>
          </a:p>
          <a:p>
            <a:pPr lvl="1"/>
            <a:r>
              <a:rPr lang="cs-CZ" dirty="0"/>
              <a:t>Pokud následně bude poškozený znovu veden v evidenci uchazečů o zaměstnání, za poúrazový výdělek bude považován výdělek ve výši aktuální minimální mzdy</a:t>
            </a:r>
          </a:p>
          <a:p>
            <a:pPr lvl="1"/>
            <a:r>
              <a:rPr lang="cs-CZ" dirty="0"/>
              <a:t>Znamená to tedy, že jestliže se v průběhu vedení v evidenci uchazečů o zaměstnání na Úřadu práce České republiky zvýší minimální mzda, dojde ke snížení poskytované náhrady</a:t>
            </a:r>
          </a:p>
          <a:p>
            <a:pPr lvl="1"/>
            <a:r>
              <a:rPr lang="cs-CZ" dirty="0"/>
              <a:t>Toto snížení vyjadřující nejnižší možný ušlý výdělek je přitom kompenzováno průběžnými valorizacemi průměrného výdělku před vznikem škody, které jsou pravidelně prováděné nařízeními vlády podle procentního navýšení výměry důchodů vyjadřující změny, které nastaly ve vývoji mzdové úrovně a životních nákladů</a:t>
            </a:r>
          </a:p>
        </p:txBody>
      </p:sp>
    </p:spTree>
    <p:extLst>
      <p:ext uri="{BB962C8B-B14F-4D97-AF65-F5344CB8AC3E}">
        <p14:creationId xmlns:p14="http://schemas.microsoft.com/office/powerpoint/2010/main" val="1648822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E55310-8DA4-2A70-2F87-F2C874F1C88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50AA428-25A9-32F4-8452-2921A893B442}"/>
              </a:ext>
            </a:extLst>
          </p:cNvPr>
          <p:cNvSpPr>
            <a:spLocks noGrp="1"/>
          </p:cNvSpPr>
          <p:nvPr>
            <p:ph type="title"/>
          </p:nvPr>
        </p:nvSpPr>
        <p:spPr>
          <a:xfrm>
            <a:off x="465021" y="1888957"/>
            <a:ext cx="5126923" cy="3124219"/>
          </a:xfrm>
        </p:spPr>
        <p:txBody>
          <a:bodyPr>
            <a:normAutofit/>
          </a:bodyPr>
          <a:lstStyle/>
          <a:p>
            <a:pPr algn="ctr"/>
            <a:r>
              <a:rPr lang="cs-CZ" sz="4800" dirty="0"/>
              <a:t>Další dílčí změny pracovněprávní legislativy od </a:t>
            </a:r>
            <a:br>
              <a:rPr lang="cs-CZ" sz="4800" dirty="0"/>
            </a:br>
            <a:r>
              <a:rPr lang="cs-CZ" sz="4800" dirty="0"/>
              <a:t>1. 1. 2025 </a:t>
            </a:r>
          </a:p>
        </p:txBody>
      </p:sp>
    </p:spTree>
    <p:extLst>
      <p:ext uri="{BB962C8B-B14F-4D97-AF65-F5344CB8AC3E}">
        <p14:creationId xmlns:p14="http://schemas.microsoft.com/office/powerpoint/2010/main" val="83230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D1400-B86C-C872-DD26-60CDF1D714B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23424C1-55B5-76B4-0ECE-525398C9911F}"/>
              </a:ext>
            </a:extLst>
          </p:cNvPr>
          <p:cNvSpPr>
            <a:spLocks noGrp="1"/>
          </p:cNvSpPr>
          <p:nvPr>
            <p:ph type="title"/>
          </p:nvPr>
        </p:nvSpPr>
        <p:spPr>
          <a:xfrm>
            <a:off x="465021" y="436136"/>
            <a:ext cx="11247553" cy="443198"/>
          </a:xfrm>
        </p:spPr>
        <p:txBody>
          <a:bodyPr/>
          <a:lstStyle/>
          <a:p>
            <a:r>
              <a:rPr lang="cs-CZ" sz="3200" dirty="0"/>
              <a:t>Změny v odvodech z DPP</a:t>
            </a:r>
          </a:p>
        </p:txBody>
      </p:sp>
      <p:sp>
        <p:nvSpPr>
          <p:cNvPr id="3" name="Zástupný symbol pro obsah 2">
            <a:extLst>
              <a:ext uri="{FF2B5EF4-FFF2-40B4-BE49-F238E27FC236}">
                <a16:creationId xmlns:a16="http://schemas.microsoft.com/office/drawing/2014/main" id="{BD2CEAC7-C520-B576-3A98-4E0EC886206F}"/>
              </a:ext>
            </a:extLst>
          </p:cNvPr>
          <p:cNvSpPr>
            <a:spLocks noGrp="1"/>
          </p:cNvSpPr>
          <p:nvPr>
            <p:ph type="body" sz="quarter" idx="11"/>
          </p:nvPr>
        </p:nvSpPr>
        <p:spPr>
          <a:xfrm>
            <a:off x="496522" y="2074702"/>
            <a:ext cx="11216052" cy="4018593"/>
          </a:xfrm>
        </p:spPr>
        <p:txBody>
          <a:bodyPr>
            <a:normAutofit/>
          </a:bodyPr>
          <a:lstStyle/>
          <a:p>
            <a:r>
              <a:rPr lang="cs-CZ" b="1" dirty="0"/>
              <a:t>Od 1. 7. 2024</a:t>
            </a:r>
            <a:endParaRPr lang="cs-CZ" dirty="0"/>
          </a:p>
          <a:p>
            <a:pPr lvl="1"/>
            <a:r>
              <a:rPr lang="cs-CZ" dirty="0"/>
              <a:t>Evidence všech DPP a příjmu z nich (na měsíční bázi)</a:t>
            </a:r>
          </a:p>
          <a:p>
            <a:pPr lvl="1"/>
            <a:r>
              <a:rPr lang="cs-CZ" dirty="0"/>
              <a:t>Oznamování data nástupu/skončení DPP</a:t>
            </a:r>
          </a:p>
          <a:p>
            <a:pPr lvl="1"/>
            <a:r>
              <a:rPr lang="cs-CZ" dirty="0"/>
              <a:t>Zasílání informace o vyměřovacím základu zaměstnance na DPP měsíčně do 20. dne následujícího měsíce</a:t>
            </a:r>
          </a:p>
          <a:p>
            <a:r>
              <a:rPr lang="cs-CZ" b="1" dirty="0"/>
              <a:t>Od 1. 1. 2025</a:t>
            </a:r>
          </a:p>
          <a:p>
            <a:pPr lvl="1"/>
            <a:r>
              <a:rPr lang="cs-CZ" dirty="0"/>
              <a:t>Pozměňovací návrh M. Jurečky ke Sněmovnímu tisku č. 743</a:t>
            </a:r>
          </a:p>
          <a:p>
            <a:pPr lvl="1"/>
            <a:r>
              <a:rPr lang="cs-CZ" dirty="0"/>
              <a:t>Zákon č. 470/2024 Sb.</a:t>
            </a:r>
          </a:p>
          <a:p>
            <a:pPr lvl="1"/>
            <a:r>
              <a:rPr lang="cs-CZ" dirty="0"/>
              <a:t>Účinnost k 1. 1. 2025</a:t>
            </a:r>
          </a:p>
          <a:p>
            <a:pPr lvl="1"/>
            <a:r>
              <a:rPr lang="cs-CZ" dirty="0"/>
              <a:t>Zachování stávajícího stavu</a:t>
            </a:r>
          </a:p>
          <a:p>
            <a:pPr lvl="1"/>
            <a:r>
              <a:rPr lang="cs-CZ" dirty="0"/>
              <a:t>Navýšení limitu u nemocenského pojištění z 10 000 Kč na 25 % průměrné mzdy podle § 23b odst. 4 zákona o pojistném na sociální zabezpečení a příspěvku na státní politiku zaměstnanosti, a to po zaokrouhlení na celé pětisetkoruny směrem dolů</a:t>
            </a:r>
          </a:p>
          <a:p>
            <a:pPr lvl="2"/>
            <a:r>
              <a:rPr lang="cs-CZ" dirty="0"/>
              <a:t>Od 1. 1. 2025 tedy 11 500 Kč / měsíc (sdělení MPSV č. 476/2024 Sb.)</a:t>
            </a:r>
          </a:p>
          <a:p>
            <a:pPr lvl="2"/>
            <a:r>
              <a:rPr lang="cs-CZ" dirty="0"/>
              <a:t>U DPČ je rozhodná částka 4 500 Kč / měsíc (sdělení MPSV č. 308/2024 Sb.)</a:t>
            </a:r>
          </a:p>
        </p:txBody>
      </p:sp>
    </p:spTree>
    <p:extLst>
      <p:ext uri="{BB962C8B-B14F-4D97-AF65-F5344CB8AC3E}">
        <p14:creationId xmlns:p14="http://schemas.microsoft.com/office/powerpoint/2010/main" val="65431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Program</a:t>
            </a:r>
          </a:p>
        </p:txBody>
      </p:sp>
      <p:sp>
        <p:nvSpPr>
          <p:cNvPr id="3" name="Zástupný symbol pro obsah 2"/>
          <p:cNvSpPr>
            <a:spLocks noGrp="1"/>
          </p:cNvSpPr>
          <p:nvPr>
            <p:ph type="body" sz="quarter" idx="11"/>
          </p:nvPr>
        </p:nvSpPr>
        <p:spPr>
          <a:xfrm>
            <a:off x="496522" y="2074702"/>
            <a:ext cx="11216052" cy="3586545"/>
          </a:xfrm>
        </p:spPr>
        <p:txBody>
          <a:bodyPr>
            <a:normAutofit/>
          </a:bodyPr>
          <a:lstStyle/>
          <a:p>
            <a:r>
              <a:rPr lang="cs-CZ" dirty="0"/>
              <a:t>„Letní“ novela zákoníku práce</a:t>
            </a:r>
          </a:p>
          <a:p>
            <a:r>
              <a:rPr lang="cs-CZ" dirty="0"/>
              <a:t>Další dílčí změny pracovněprávní legislativy od 1. 1. 2025</a:t>
            </a:r>
          </a:p>
          <a:p>
            <a:r>
              <a:rPr lang="cs-CZ" dirty="0"/>
              <a:t>„Flexibilní“ novela zákoníku práce</a:t>
            </a:r>
          </a:p>
          <a:p>
            <a:r>
              <a:rPr lang="cs-CZ" dirty="0"/>
              <a:t>Změny v odměňování doktorandů</a:t>
            </a:r>
          </a:p>
        </p:txBody>
      </p:sp>
    </p:spTree>
    <p:extLst>
      <p:ext uri="{BB962C8B-B14F-4D97-AF65-F5344CB8AC3E}">
        <p14:creationId xmlns:p14="http://schemas.microsoft.com/office/powerpoint/2010/main" val="20030251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ve srážkách ze mzdy</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Zákon č. 252/2024 Sb.</a:t>
            </a:r>
          </a:p>
          <a:p>
            <a:r>
              <a:rPr lang="cs-CZ" b="1" dirty="0"/>
              <a:t>Od 1. 10. 2024</a:t>
            </a:r>
            <a:endParaRPr lang="cs-CZ" dirty="0"/>
          </a:p>
          <a:p>
            <a:pPr lvl="1"/>
            <a:r>
              <a:rPr lang="cs-CZ" dirty="0"/>
              <a:t>Srážení </a:t>
            </a:r>
            <a:r>
              <a:rPr lang="cs-CZ" b="1" dirty="0"/>
              <a:t>dvou třetin zbytku čisté mzdy</a:t>
            </a:r>
            <a:r>
              <a:rPr lang="cs-CZ" dirty="0"/>
              <a:t> nejen v případě přednostních pohledávek, ale taktéž, jsou-li na mzdu současně </a:t>
            </a:r>
            <a:r>
              <a:rPr lang="cs-CZ" b="1" dirty="0"/>
              <a:t>nařízeny nejméně 4 výkony rozhodnutí či exekuce</a:t>
            </a:r>
            <a:r>
              <a:rPr lang="cs-CZ" dirty="0"/>
              <a:t> k vymožení splatných peněžitých pohledávek a usnesení o nařízení výkonu rozhodnutí bylo doručeno plátci mzdy</a:t>
            </a:r>
          </a:p>
          <a:p>
            <a:pPr lvl="2"/>
            <a:r>
              <a:rPr lang="cs-CZ" dirty="0"/>
              <a:t>Ledaže pobírá povinný starobní důchod/invalidní důchod (invalidita II. a III. stupně)/sirotčí důchod a jedna třetina zbytku čisté mzdy nedosahuje částky rovnající se součtu měsíčních hotových výdajů a měsíční odměny insolvenčního správce náležejících v oddlužení za období plnění splátkového kalendáře zvýšených o daň z přidané hodnoty</a:t>
            </a:r>
          </a:p>
          <a:p>
            <a:pPr lvl="1"/>
            <a:r>
              <a:rPr lang="cs-CZ" dirty="0"/>
              <a:t>Druhá třetina se připočte k první třetině, ledaže přednostní pohledávky</a:t>
            </a:r>
          </a:p>
          <a:p>
            <a:pPr lvl="1"/>
            <a:r>
              <a:rPr lang="cs-CZ" dirty="0"/>
              <a:t>Srážky se provádí </a:t>
            </a:r>
            <a:r>
              <a:rPr lang="cs-CZ" b="1" dirty="0"/>
              <a:t>od prvního dne prvního kalendářního měsíce následujícího po doručení usnesení o nařízení výkonu rozhodnutí</a:t>
            </a:r>
          </a:p>
          <a:p>
            <a:pPr marL="457200" lvl="1" indent="0">
              <a:buNone/>
            </a:pPr>
            <a:endParaRPr lang="cs-CZ" b="1" dirty="0"/>
          </a:p>
          <a:p>
            <a:r>
              <a:rPr lang="cs-CZ" b="1" dirty="0"/>
              <a:t>Od 1. 10. 2026</a:t>
            </a:r>
          </a:p>
          <a:p>
            <a:pPr lvl="1"/>
            <a:r>
              <a:rPr lang="cs-CZ" dirty="0"/>
              <a:t>Zavedení evidence srážek vedené Exekutorskou komorou</a:t>
            </a:r>
          </a:p>
        </p:txBody>
      </p:sp>
    </p:spTree>
    <p:extLst>
      <p:ext uri="{BB962C8B-B14F-4D97-AF65-F5344CB8AC3E}">
        <p14:creationId xmlns:p14="http://schemas.microsoft.com/office/powerpoint/2010/main" val="325016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58691E-74F8-2D60-3900-698530ECD9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CA07877-2E76-4A2E-D627-CE907AC41A6A}"/>
              </a:ext>
            </a:extLst>
          </p:cNvPr>
          <p:cNvSpPr>
            <a:spLocks noGrp="1"/>
          </p:cNvSpPr>
          <p:nvPr>
            <p:ph type="title"/>
          </p:nvPr>
        </p:nvSpPr>
        <p:spPr>
          <a:xfrm>
            <a:off x="465021" y="436136"/>
            <a:ext cx="11247553" cy="443198"/>
          </a:xfrm>
        </p:spPr>
        <p:txBody>
          <a:bodyPr/>
          <a:lstStyle/>
          <a:p>
            <a:r>
              <a:rPr lang="cs-CZ" sz="3200" dirty="0"/>
              <a:t>Změny ve srážkách ze mzdy</a:t>
            </a:r>
          </a:p>
        </p:txBody>
      </p:sp>
      <p:sp>
        <p:nvSpPr>
          <p:cNvPr id="3" name="Zástupný symbol pro obsah 2">
            <a:extLst>
              <a:ext uri="{FF2B5EF4-FFF2-40B4-BE49-F238E27FC236}">
                <a16:creationId xmlns:a16="http://schemas.microsoft.com/office/drawing/2014/main" id="{FE320879-5CEE-98C0-B060-6F63497CDC34}"/>
              </a:ext>
            </a:extLst>
          </p:cNvPr>
          <p:cNvSpPr>
            <a:spLocks noGrp="1"/>
          </p:cNvSpPr>
          <p:nvPr>
            <p:ph type="body" sz="quarter" idx="11"/>
          </p:nvPr>
        </p:nvSpPr>
        <p:spPr>
          <a:xfrm>
            <a:off x="496522" y="2074702"/>
            <a:ext cx="11216052" cy="4018593"/>
          </a:xfrm>
        </p:spPr>
        <p:txBody>
          <a:bodyPr>
            <a:normAutofit/>
          </a:bodyPr>
          <a:lstStyle/>
          <a:p>
            <a:r>
              <a:rPr lang="cs-CZ" dirty="0"/>
              <a:t>Nařízení vlády č. 441/2024 Sb.</a:t>
            </a:r>
          </a:p>
          <a:p>
            <a:r>
              <a:rPr lang="cs-CZ" b="1" dirty="0"/>
              <a:t>Od 1. 1. 2025</a:t>
            </a:r>
            <a:endParaRPr lang="cs-CZ" dirty="0"/>
          </a:p>
          <a:p>
            <a:pPr lvl="1"/>
            <a:r>
              <a:rPr lang="cs-CZ" dirty="0"/>
              <a:t>Změna nařízení vlády č. 595/2006 Sb.</a:t>
            </a:r>
          </a:p>
          <a:p>
            <a:pPr lvl="1"/>
            <a:r>
              <a:rPr lang="cs-CZ" dirty="0"/>
              <a:t>Z vyživovaných osob pro účely výpočtu nezabavitelné částky </a:t>
            </a:r>
            <a:r>
              <a:rPr lang="cs-CZ" b="1" dirty="0"/>
              <a:t>vypuštěn manžel a partner povinného</a:t>
            </a:r>
            <a:r>
              <a:rPr lang="cs-CZ" dirty="0"/>
              <a:t>, ledaže povinný doloží, že jemu nebo jeho manželovi nebo partnerovi podle občanského zákoníku nebo zákona o registrovaném partnerství byl přiznán starobní důchod, invalidní důchod pro invaliditu druhého nebo třetího stupně nebo sirotčí důchod</a:t>
            </a:r>
          </a:p>
          <a:p>
            <a:pPr lvl="1"/>
            <a:r>
              <a:rPr lang="cs-CZ" dirty="0"/>
              <a:t>Změny normativních částek na bydlení nařízením vlády č. 465/2024 Sb.</a:t>
            </a:r>
          </a:p>
          <a:p>
            <a:pPr lvl="1"/>
            <a:r>
              <a:rPr lang="cs-CZ" dirty="0"/>
              <a:t>Částka na osobu povinného: 13 026,66 Kč</a:t>
            </a:r>
          </a:p>
          <a:p>
            <a:pPr lvl="1"/>
            <a:r>
              <a:rPr lang="cs-CZ" dirty="0"/>
              <a:t>Částka na každou vyživovanou osobu: 3 256,66 Kč</a:t>
            </a:r>
          </a:p>
          <a:p>
            <a:pPr lvl="1"/>
            <a:r>
              <a:rPr lang="cs-CZ" dirty="0"/>
              <a:t>Částka, nad kterou se zbytek čisté mzdy srazí bez omezení: 29 310 Kč</a:t>
            </a:r>
          </a:p>
          <a:p>
            <a:pPr lvl="2"/>
            <a:r>
              <a:rPr lang="cs-CZ" dirty="0"/>
              <a:t>Z toho jedna třetina zbytku čisté mzdy: 9 770 Kč</a:t>
            </a:r>
          </a:p>
        </p:txBody>
      </p:sp>
    </p:spTree>
    <p:extLst>
      <p:ext uri="{BB962C8B-B14F-4D97-AF65-F5344CB8AC3E}">
        <p14:creationId xmlns:p14="http://schemas.microsoft.com/office/powerpoint/2010/main" val="3092281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Vybrané změny zákona o zaměstnanosti</a:t>
            </a:r>
          </a:p>
        </p:txBody>
      </p:sp>
      <p:sp>
        <p:nvSpPr>
          <p:cNvPr id="3" name="Zástupný symbol pro obsah 2"/>
          <p:cNvSpPr>
            <a:spLocks noGrp="1"/>
          </p:cNvSpPr>
          <p:nvPr>
            <p:ph type="body" sz="quarter" idx="11"/>
          </p:nvPr>
        </p:nvSpPr>
        <p:spPr>
          <a:xfrm>
            <a:off x="496522" y="2074702"/>
            <a:ext cx="11216052" cy="4450642"/>
          </a:xfrm>
        </p:spPr>
        <p:txBody>
          <a:bodyPr>
            <a:normAutofit/>
          </a:bodyPr>
          <a:lstStyle/>
          <a:p>
            <a:r>
              <a:rPr lang="cs-CZ" dirty="0"/>
              <a:t>Zákon č. </a:t>
            </a:r>
            <a:r>
              <a:rPr lang="cs-CZ" b="1" dirty="0"/>
              <a:t>470/2024 Sb.</a:t>
            </a:r>
            <a:endParaRPr lang="cs-CZ" dirty="0"/>
          </a:p>
          <a:p>
            <a:r>
              <a:rPr lang="cs-CZ" dirty="0"/>
              <a:t>Účinnost od </a:t>
            </a:r>
            <a:r>
              <a:rPr lang="cs-CZ" b="1" dirty="0"/>
              <a:t>1. 1. 2025</a:t>
            </a:r>
          </a:p>
          <a:p>
            <a:pPr lvl="1"/>
            <a:r>
              <a:rPr lang="cs-CZ" dirty="0"/>
              <a:t>Především změny v oblasti zaměstnávání osob se zdravotním postižením</a:t>
            </a:r>
          </a:p>
          <a:p>
            <a:pPr lvl="1"/>
            <a:r>
              <a:rPr lang="cs-CZ" dirty="0"/>
              <a:t>Nový způsob výpočtu výše </a:t>
            </a:r>
            <a:r>
              <a:rPr lang="cs-CZ" b="1" dirty="0"/>
              <a:t>odvodu do státního rozpočtu</a:t>
            </a:r>
            <a:endParaRPr lang="cs-CZ" dirty="0"/>
          </a:p>
          <a:p>
            <a:pPr lvl="2"/>
            <a:r>
              <a:rPr lang="cs-CZ" dirty="0"/>
              <a:t>Za každou osobu se zdravotním postižením, kterou by zaměstnavatel měl zaměstnat, je odvod </a:t>
            </a:r>
            <a:r>
              <a:rPr lang="cs-CZ" b="1" dirty="0"/>
              <a:t>částka odpovídající průměrné mzdě </a:t>
            </a:r>
            <a:r>
              <a:rPr lang="cs-CZ" dirty="0"/>
              <a:t>v národním hospodářství za první až třetí čtvrtletí kalendářního roku, v němž povinnost plnit povinný podíl osob se zdravotním postižením vznikla, </a:t>
            </a:r>
            <a:r>
              <a:rPr lang="cs-CZ" b="1" dirty="0"/>
              <a:t>vynásobená</a:t>
            </a:r>
          </a:p>
          <a:p>
            <a:pPr lvl="3"/>
            <a:r>
              <a:rPr lang="cs-CZ" dirty="0"/>
              <a:t>Koeficientem </a:t>
            </a:r>
            <a:r>
              <a:rPr lang="cs-CZ" b="1" dirty="0"/>
              <a:t>1</a:t>
            </a:r>
            <a:r>
              <a:rPr lang="cs-CZ" dirty="0"/>
              <a:t>, pokud zaměstnavatel zaměstnává </a:t>
            </a:r>
            <a:r>
              <a:rPr lang="cs-CZ" b="1" dirty="0"/>
              <a:t>alespoň 3 % osob </a:t>
            </a:r>
            <a:r>
              <a:rPr lang="cs-CZ" dirty="0"/>
              <a:t>se zdravotním postižením</a:t>
            </a:r>
          </a:p>
          <a:p>
            <a:pPr lvl="3"/>
            <a:r>
              <a:rPr lang="cs-CZ" dirty="0"/>
              <a:t>Koeficientem </a:t>
            </a:r>
            <a:r>
              <a:rPr lang="cs-CZ" b="1" dirty="0"/>
              <a:t>2</a:t>
            </a:r>
            <a:r>
              <a:rPr lang="cs-CZ" dirty="0"/>
              <a:t>, pokud zaměstnavatel zaměstnává </a:t>
            </a:r>
            <a:r>
              <a:rPr lang="cs-CZ" b="1" dirty="0"/>
              <a:t>alespoň 1 % osob </a:t>
            </a:r>
            <a:r>
              <a:rPr lang="cs-CZ" dirty="0"/>
              <a:t>se zdravotním postižením</a:t>
            </a:r>
          </a:p>
          <a:p>
            <a:pPr lvl="3"/>
            <a:r>
              <a:rPr lang="cs-CZ" dirty="0"/>
              <a:t>Koeficientem </a:t>
            </a:r>
            <a:r>
              <a:rPr lang="cs-CZ" b="1" dirty="0"/>
              <a:t>3,5</a:t>
            </a:r>
            <a:r>
              <a:rPr lang="cs-CZ" dirty="0"/>
              <a:t>, pokud zaměstnavatel zaměstnává </a:t>
            </a:r>
            <a:r>
              <a:rPr lang="cs-CZ" b="1" dirty="0"/>
              <a:t>méně než 1 % osob </a:t>
            </a:r>
            <a:r>
              <a:rPr lang="cs-CZ" dirty="0"/>
              <a:t>se zdravotním postižením</a:t>
            </a:r>
          </a:p>
          <a:p>
            <a:pPr lvl="1"/>
            <a:r>
              <a:rPr lang="cs-CZ" dirty="0"/>
              <a:t>Digitalizace žádostí o podporu v nezaměstnanosti</a:t>
            </a:r>
          </a:p>
          <a:p>
            <a:pPr lvl="1"/>
            <a:r>
              <a:rPr lang="cs-CZ" dirty="0"/>
              <a:t>Částečné přenesení správní agendy na Českou poštu</a:t>
            </a:r>
          </a:p>
        </p:txBody>
      </p:sp>
    </p:spTree>
    <p:extLst>
      <p:ext uri="{BB962C8B-B14F-4D97-AF65-F5344CB8AC3E}">
        <p14:creationId xmlns:p14="http://schemas.microsoft.com/office/powerpoint/2010/main" val="66026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10B77-D821-28A7-F275-68970753CA6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353BD3A-7CD2-6210-BBD0-E128D059405D}"/>
              </a:ext>
            </a:extLst>
          </p:cNvPr>
          <p:cNvSpPr>
            <a:spLocks noGrp="1"/>
          </p:cNvSpPr>
          <p:nvPr>
            <p:ph type="title"/>
          </p:nvPr>
        </p:nvSpPr>
        <p:spPr>
          <a:xfrm>
            <a:off x="465021" y="436136"/>
            <a:ext cx="11247553" cy="443198"/>
          </a:xfrm>
        </p:spPr>
        <p:txBody>
          <a:bodyPr/>
          <a:lstStyle/>
          <a:p>
            <a:r>
              <a:rPr lang="cs-CZ" sz="3200" dirty="0"/>
              <a:t>Vybrané změny zákona o zaměstnanosti</a:t>
            </a:r>
          </a:p>
        </p:txBody>
      </p:sp>
      <p:sp>
        <p:nvSpPr>
          <p:cNvPr id="3" name="Zástupný symbol pro obsah 2">
            <a:extLst>
              <a:ext uri="{FF2B5EF4-FFF2-40B4-BE49-F238E27FC236}">
                <a16:creationId xmlns:a16="http://schemas.microsoft.com/office/drawing/2014/main" id="{08E87AE2-F026-64B7-F255-9A314691C425}"/>
              </a:ext>
            </a:extLst>
          </p:cNvPr>
          <p:cNvSpPr>
            <a:spLocks noGrp="1"/>
          </p:cNvSpPr>
          <p:nvPr>
            <p:ph type="body" sz="quarter" idx="11"/>
          </p:nvPr>
        </p:nvSpPr>
        <p:spPr>
          <a:xfrm>
            <a:off x="496522" y="2074702"/>
            <a:ext cx="11216052" cy="4450642"/>
          </a:xfrm>
        </p:spPr>
        <p:txBody>
          <a:bodyPr>
            <a:normAutofit/>
          </a:bodyPr>
          <a:lstStyle/>
          <a:p>
            <a:r>
              <a:rPr lang="cs-CZ" dirty="0"/>
              <a:t>Zákon č. </a:t>
            </a:r>
            <a:r>
              <a:rPr lang="cs-CZ" b="1" dirty="0"/>
              <a:t>470/2024 Sb.</a:t>
            </a:r>
            <a:endParaRPr lang="cs-CZ" dirty="0"/>
          </a:p>
          <a:p>
            <a:r>
              <a:rPr lang="cs-CZ" dirty="0"/>
              <a:t>Účinnost od </a:t>
            </a:r>
            <a:r>
              <a:rPr lang="cs-CZ" b="1" dirty="0"/>
              <a:t>1. 1. 2025</a:t>
            </a:r>
          </a:p>
          <a:p>
            <a:pPr lvl="1"/>
            <a:r>
              <a:rPr lang="cs-CZ" dirty="0"/>
              <a:t>Související změny v oblasti </a:t>
            </a:r>
            <a:r>
              <a:rPr lang="cs-CZ" b="1" dirty="0"/>
              <a:t>inspekce práce</a:t>
            </a:r>
            <a:endParaRPr lang="cs-CZ" dirty="0"/>
          </a:p>
          <a:p>
            <a:pPr lvl="1"/>
            <a:r>
              <a:rPr lang="cs-CZ" dirty="0"/>
              <a:t>V případě umožnění výkonu nelegální práce, zastřeného zprostředkování zaměstnání nebo jeho umožnění je možné </a:t>
            </a:r>
            <a:r>
              <a:rPr lang="cs-CZ" b="1" dirty="0"/>
              <a:t>vedle pokuty a zákazu činnosti uložit též zveřejnění rozhodnutí</a:t>
            </a:r>
            <a:r>
              <a:rPr lang="cs-CZ" dirty="0"/>
              <a:t> o přestupku na úřední desce SÚIP </a:t>
            </a:r>
            <a:r>
              <a:rPr lang="cs-CZ" b="1" dirty="0"/>
              <a:t>na 1 rok</a:t>
            </a:r>
            <a:endParaRPr lang="cs-CZ" dirty="0"/>
          </a:p>
          <a:p>
            <a:pPr lvl="1"/>
            <a:r>
              <a:rPr lang="cs-CZ" dirty="0"/>
              <a:t>Inspektoráty práce mohou nově </a:t>
            </a:r>
            <a:r>
              <a:rPr lang="cs-CZ" b="1" dirty="0"/>
              <a:t>odložit věc</a:t>
            </a:r>
            <a:r>
              <a:rPr lang="cs-CZ" dirty="0"/>
              <a:t> bez zahájení řízení o přestupku tam, kde je vzhledem k významu a míře porušení nebo ohrožení chráněného zájmu, který byl činem kontrolované osoby dotčen, způsobu provedení činu, jeho následku, okolnostem, za nichž byl čin spáchán, nebo vzhledem k chování kontrolované osoby po spáchání činu zřejmé, že účelu, jehož by bylo možno dosáhnout provedením řízení o přestupku, bylo dosaženo nebo jej lze dosáhnout jinak</a:t>
            </a:r>
          </a:p>
          <a:p>
            <a:pPr lvl="1"/>
            <a:r>
              <a:rPr lang="cs-CZ" dirty="0"/>
              <a:t>Inspektoráty práce jsou nově v oblasti </a:t>
            </a:r>
            <a:r>
              <a:rPr lang="cs-CZ" b="1" dirty="0"/>
              <a:t>umožnění výkonu nelegální práce, zastřeného zprostředkovávání zaměstnání nebo umožnění výkonu zastřeného zprostředkovávání zaměstnání oprávněny od správce daně vyžádat nezbytné informace</a:t>
            </a:r>
            <a:endParaRPr lang="cs-CZ" dirty="0"/>
          </a:p>
          <a:p>
            <a:pPr lvl="1"/>
            <a:r>
              <a:rPr lang="cs-CZ" dirty="0"/>
              <a:t>Nové oprávnění inspektorátů práce </a:t>
            </a:r>
            <a:r>
              <a:rPr lang="cs-CZ" b="1" dirty="0"/>
              <a:t>při provádění kontroly nebo v rámci úkonů předcházejících kontrole pořizovat zvukové, obrazové a zvukově-obrazové záznamy bez vědomí kontrolovaných osob</a:t>
            </a:r>
            <a:r>
              <a:rPr lang="cs-CZ" dirty="0"/>
              <a:t>, pokud nelze účelu kontroly dosáhnout jinak</a:t>
            </a:r>
          </a:p>
        </p:txBody>
      </p:sp>
    </p:spTree>
    <p:extLst>
      <p:ext uri="{BB962C8B-B14F-4D97-AF65-F5344CB8AC3E}">
        <p14:creationId xmlns:p14="http://schemas.microsoft.com/office/powerpoint/2010/main" val="1962920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100EA-F571-33CD-2AFA-08763BA88DF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FE3FDB5-AFBA-A4E2-DEF7-936FD66438CC}"/>
              </a:ext>
            </a:extLst>
          </p:cNvPr>
          <p:cNvSpPr>
            <a:spLocks noGrp="1"/>
          </p:cNvSpPr>
          <p:nvPr>
            <p:ph type="title"/>
          </p:nvPr>
        </p:nvSpPr>
        <p:spPr>
          <a:xfrm>
            <a:off x="465021" y="436136"/>
            <a:ext cx="11247553" cy="443198"/>
          </a:xfrm>
        </p:spPr>
        <p:txBody>
          <a:bodyPr/>
          <a:lstStyle/>
          <a:p>
            <a:r>
              <a:rPr lang="cs-CZ" sz="3200" dirty="0"/>
              <a:t>Další novinky</a:t>
            </a:r>
          </a:p>
        </p:txBody>
      </p:sp>
      <p:sp>
        <p:nvSpPr>
          <p:cNvPr id="3" name="Zástupný symbol pro obsah 2">
            <a:extLst>
              <a:ext uri="{FF2B5EF4-FFF2-40B4-BE49-F238E27FC236}">
                <a16:creationId xmlns:a16="http://schemas.microsoft.com/office/drawing/2014/main" id="{5FB5498C-2F39-8478-245A-DB7D50A569C5}"/>
              </a:ext>
            </a:extLst>
          </p:cNvPr>
          <p:cNvSpPr>
            <a:spLocks noGrp="1"/>
          </p:cNvSpPr>
          <p:nvPr>
            <p:ph type="body" sz="quarter" idx="11"/>
          </p:nvPr>
        </p:nvSpPr>
        <p:spPr>
          <a:xfrm>
            <a:off x="496522" y="2074702"/>
            <a:ext cx="11216052" cy="4018593"/>
          </a:xfrm>
        </p:spPr>
        <p:txBody>
          <a:bodyPr>
            <a:normAutofit/>
          </a:bodyPr>
          <a:lstStyle/>
          <a:p>
            <a:r>
              <a:rPr lang="cs-CZ" dirty="0"/>
              <a:t>Sdělení MPSV č. </a:t>
            </a:r>
            <a:r>
              <a:rPr lang="cs-CZ" b="1" dirty="0"/>
              <a:t>307/2024 Sb.</a:t>
            </a:r>
            <a:r>
              <a:rPr lang="cs-CZ" dirty="0"/>
              <a:t> vyhlašuje </a:t>
            </a:r>
            <a:r>
              <a:rPr lang="cs-CZ" b="1" dirty="0"/>
              <a:t>výše redukčních hranic pro úpravu denního vyměřovacího základu platných v roce 2025</a:t>
            </a:r>
            <a:r>
              <a:rPr lang="cs-CZ" dirty="0"/>
              <a:t> pro účely nemocenského pojištění</a:t>
            </a:r>
          </a:p>
          <a:p>
            <a:pPr lvl="1"/>
            <a:r>
              <a:rPr lang="cs-CZ" dirty="0"/>
              <a:t>První redukční hranice 1 552 Kč = pro účely náhrady mzdy/platu v prvních 14 dnech DPN 271,60 Kč / hodina</a:t>
            </a:r>
          </a:p>
          <a:p>
            <a:pPr lvl="1"/>
            <a:r>
              <a:rPr lang="cs-CZ" dirty="0"/>
              <a:t>Druhá redukční hranice 2 328 Kč = pro účely náhrady mzdy/platu v prvních 14 dnech DPN 407,40 Kč / hodina</a:t>
            </a:r>
          </a:p>
          <a:p>
            <a:pPr lvl="1"/>
            <a:r>
              <a:rPr lang="cs-CZ" dirty="0"/>
              <a:t>Třetí redukční hranice 4 656 Kč = pro účely náhrady mzdy/platu v prvních 14 dnech DPN 814,80 Kč / hodina</a:t>
            </a:r>
          </a:p>
          <a:p>
            <a:r>
              <a:rPr lang="cs-CZ" dirty="0"/>
              <a:t>Zákon č.</a:t>
            </a:r>
            <a:r>
              <a:rPr lang="cs-CZ" b="1" dirty="0"/>
              <a:t> 319/2024 Sb.</a:t>
            </a:r>
            <a:r>
              <a:rPr lang="cs-CZ" dirty="0"/>
              <a:t> ruší </a:t>
            </a:r>
            <a:r>
              <a:rPr lang="cs-CZ" b="1" dirty="0"/>
              <a:t>přísedící v pracovněprávních sporech</a:t>
            </a:r>
            <a:endParaRPr lang="cs-CZ" dirty="0"/>
          </a:p>
          <a:p>
            <a:pPr lvl="1"/>
            <a:r>
              <a:rPr lang="cs-CZ" dirty="0"/>
              <a:t>Účinnost od 1. 1. 2025</a:t>
            </a:r>
          </a:p>
          <a:p>
            <a:pPr lvl="1"/>
            <a:r>
              <a:rPr lang="cs-CZ" dirty="0"/>
              <a:t>Funkce přísedících zaniká dnem pravomocného skončení všech řízení, ve kterých se ke dni účinnosti zákona jako přísedící na rozhodování podílel</a:t>
            </a:r>
          </a:p>
          <a:p>
            <a:r>
              <a:rPr lang="cs-CZ" dirty="0"/>
              <a:t>Vyhláška MF č. </a:t>
            </a:r>
            <a:r>
              <a:rPr lang="cs-CZ" b="1" dirty="0"/>
              <a:t>373/2024 Sb.</a:t>
            </a:r>
            <a:r>
              <a:rPr lang="cs-CZ" dirty="0"/>
              <a:t> stanovuje základní sazby </a:t>
            </a:r>
            <a:r>
              <a:rPr lang="cs-CZ" b="1" dirty="0"/>
              <a:t>zahraničního stravného</a:t>
            </a:r>
            <a:r>
              <a:rPr lang="cs-CZ" dirty="0"/>
              <a:t> pro rok 2025</a:t>
            </a:r>
          </a:p>
        </p:txBody>
      </p:sp>
    </p:spTree>
    <p:extLst>
      <p:ext uri="{BB962C8B-B14F-4D97-AF65-F5344CB8AC3E}">
        <p14:creationId xmlns:p14="http://schemas.microsoft.com/office/powerpoint/2010/main" val="3097096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BC664-E989-7AA7-2D50-F2E4D8FB25B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2EDB4A3-6194-FBED-61B5-9C6248ECFF71}"/>
              </a:ext>
            </a:extLst>
          </p:cNvPr>
          <p:cNvSpPr>
            <a:spLocks noGrp="1"/>
          </p:cNvSpPr>
          <p:nvPr>
            <p:ph type="title"/>
          </p:nvPr>
        </p:nvSpPr>
        <p:spPr>
          <a:xfrm>
            <a:off x="465021" y="436136"/>
            <a:ext cx="11247553" cy="443198"/>
          </a:xfrm>
        </p:spPr>
        <p:txBody>
          <a:bodyPr/>
          <a:lstStyle/>
          <a:p>
            <a:r>
              <a:rPr lang="cs-CZ" sz="3200" dirty="0"/>
              <a:t>Další novinky</a:t>
            </a:r>
          </a:p>
        </p:txBody>
      </p:sp>
      <p:sp>
        <p:nvSpPr>
          <p:cNvPr id="3" name="Zástupný symbol pro obsah 2">
            <a:extLst>
              <a:ext uri="{FF2B5EF4-FFF2-40B4-BE49-F238E27FC236}">
                <a16:creationId xmlns:a16="http://schemas.microsoft.com/office/drawing/2014/main" id="{F4410CEB-7D16-C38A-0DF2-1FE6E49008BA}"/>
              </a:ext>
            </a:extLst>
          </p:cNvPr>
          <p:cNvSpPr>
            <a:spLocks noGrp="1"/>
          </p:cNvSpPr>
          <p:nvPr>
            <p:ph type="body" sz="quarter" idx="11"/>
          </p:nvPr>
        </p:nvSpPr>
        <p:spPr>
          <a:xfrm>
            <a:off x="496522" y="2074702"/>
            <a:ext cx="11216052" cy="4018593"/>
          </a:xfrm>
        </p:spPr>
        <p:txBody>
          <a:bodyPr>
            <a:normAutofit/>
          </a:bodyPr>
          <a:lstStyle/>
          <a:p>
            <a:r>
              <a:rPr lang="cs-CZ" dirty="0"/>
              <a:t>Sdělení MPSV č. </a:t>
            </a:r>
            <a:r>
              <a:rPr lang="cs-CZ" b="1" dirty="0"/>
              <a:t>410/2024 Sb. </a:t>
            </a:r>
            <a:r>
              <a:rPr lang="cs-CZ" dirty="0"/>
              <a:t>a </a:t>
            </a:r>
            <a:r>
              <a:rPr lang="cs-CZ" b="1" dirty="0"/>
              <a:t>411/2024 Sb</a:t>
            </a:r>
            <a:r>
              <a:rPr lang="cs-CZ" dirty="0"/>
              <a:t>. vyhlašují průměrnou mzdu v národním hospodářství za první až třetí čtvrtletí roku 2024 pro účely zákoníku práce a zákona o zaměstnanosti, a to ve výši </a:t>
            </a:r>
            <a:r>
              <a:rPr lang="cs-CZ" b="1" dirty="0"/>
              <a:t>45 107 Kč</a:t>
            </a:r>
            <a:endParaRPr lang="cs-CZ" dirty="0"/>
          </a:p>
          <a:p>
            <a:r>
              <a:rPr lang="cs-CZ" dirty="0"/>
              <a:t>Sdělení MPSV č. </a:t>
            </a:r>
            <a:r>
              <a:rPr lang="cs-CZ" b="1" dirty="0"/>
              <a:t>412/2024 Sb. </a:t>
            </a:r>
            <a:r>
              <a:rPr lang="cs-CZ" dirty="0"/>
              <a:t>vyhlašuje jednu </a:t>
            </a:r>
            <a:r>
              <a:rPr lang="cs-CZ" dirty="0" err="1"/>
              <a:t>stočtyřiasedmdesátinu</a:t>
            </a:r>
            <a:r>
              <a:rPr lang="cs-CZ" dirty="0"/>
              <a:t> průměrné mzdy v národním hospodářství na přepočtené počty zaměstnanců za první až třetí čtvrtletí roku 2024 pro účely § 203a zákoníku práce na </a:t>
            </a:r>
            <a:r>
              <a:rPr lang="cs-CZ" b="1" dirty="0"/>
              <a:t>259,30 Kč</a:t>
            </a:r>
          </a:p>
          <a:p>
            <a:r>
              <a:rPr lang="cs-CZ" dirty="0"/>
              <a:t>Vyhláška MPSV č. </a:t>
            </a:r>
            <a:r>
              <a:rPr lang="cs-CZ" b="1" dirty="0"/>
              <a:t>474/2024 Sb. </a:t>
            </a:r>
            <a:r>
              <a:rPr lang="cs-CZ" dirty="0"/>
              <a:t>o stanovení výše paušální částky náhrady nákladů při práci na dálku pro rok 2025</a:t>
            </a:r>
          </a:p>
          <a:p>
            <a:pPr lvl="1"/>
            <a:r>
              <a:rPr lang="cs-CZ" dirty="0"/>
              <a:t>Účinnost 1. 1. 2025</a:t>
            </a:r>
          </a:p>
          <a:p>
            <a:pPr lvl="1"/>
            <a:r>
              <a:rPr lang="cs-CZ" dirty="0"/>
              <a:t>4,80 Kč / hodina</a:t>
            </a:r>
          </a:p>
        </p:txBody>
      </p:sp>
    </p:spTree>
    <p:extLst>
      <p:ext uri="{BB962C8B-B14F-4D97-AF65-F5344CB8AC3E}">
        <p14:creationId xmlns:p14="http://schemas.microsoft.com/office/powerpoint/2010/main" val="398198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FFB2E-DD7A-26BD-9D0F-EA825F8C9D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3B378A9-9B4D-22DA-D08E-BC6ABB505452}"/>
              </a:ext>
            </a:extLst>
          </p:cNvPr>
          <p:cNvSpPr>
            <a:spLocks noGrp="1"/>
          </p:cNvSpPr>
          <p:nvPr>
            <p:ph type="title"/>
          </p:nvPr>
        </p:nvSpPr>
        <p:spPr>
          <a:xfrm>
            <a:off x="465021" y="436136"/>
            <a:ext cx="11247553" cy="443198"/>
          </a:xfrm>
        </p:spPr>
        <p:txBody>
          <a:bodyPr/>
          <a:lstStyle/>
          <a:p>
            <a:r>
              <a:rPr lang="cs-CZ" sz="3200" dirty="0"/>
              <a:t>Další novinky</a:t>
            </a:r>
          </a:p>
        </p:txBody>
      </p:sp>
      <p:sp>
        <p:nvSpPr>
          <p:cNvPr id="3" name="Zástupný symbol pro obsah 2">
            <a:extLst>
              <a:ext uri="{FF2B5EF4-FFF2-40B4-BE49-F238E27FC236}">
                <a16:creationId xmlns:a16="http://schemas.microsoft.com/office/drawing/2014/main" id="{EF944CC8-1FF1-0359-DB08-E199809D764C}"/>
              </a:ext>
            </a:extLst>
          </p:cNvPr>
          <p:cNvSpPr>
            <a:spLocks noGrp="1"/>
          </p:cNvSpPr>
          <p:nvPr>
            <p:ph type="body" sz="quarter" idx="11"/>
          </p:nvPr>
        </p:nvSpPr>
        <p:spPr>
          <a:xfrm>
            <a:off x="496522" y="2074702"/>
            <a:ext cx="11216052" cy="4522650"/>
          </a:xfrm>
        </p:spPr>
        <p:txBody>
          <a:bodyPr>
            <a:normAutofit/>
          </a:bodyPr>
          <a:lstStyle/>
          <a:p>
            <a:r>
              <a:rPr lang="cs-CZ" dirty="0"/>
              <a:t>Vyhláška MPSV č. </a:t>
            </a:r>
            <a:r>
              <a:rPr lang="cs-CZ" b="1" dirty="0"/>
              <a:t>475/2024 Sb. </a:t>
            </a:r>
            <a:r>
              <a:rPr lang="cs-CZ" dirty="0"/>
              <a:t>– tuzemské cestovní náhrady 2025</a:t>
            </a:r>
          </a:p>
          <a:p>
            <a:pPr lvl="1"/>
            <a:r>
              <a:rPr lang="cs-CZ" dirty="0"/>
              <a:t>Účinnost 1. 1. 2025</a:t>
            </a:r>
          </a:p>
          <a:p>
            <a:pPr lvl="1"/>
            <a:r>
              <a:rPr lang="cs-CZ" b="1" dirty="0"/>
              <a:t>Základní náhrada</a:t>
            </a:r>
          </a:p>
          <a:p>
            <a:pPr lvl="2"/>
            <a:r>
              <a:rPr lang="cs-CZ" dirty="0"/>
              <a:t>U jednostopých vozidel a tříkolek: </a:t>
            </a:r>
            <a:r>
              <a:rPr lang="cs-CZ" b="1" dirty="0"/>
              <a:t>1,60 Kč za 1 km </a:t>
            </a:r>
            <a:r>
              <a:rPr lang="cs-CZ" dirty="0"/>
              <a:t>jízdy</a:t>
            </a:r>
          </a:p>
          <a:p>
            <a:pPr lvl="2"/>
            <a:r>
              <a:rPr lang="cs-CZ" dirty="0"/>
              <a:t>U osobních silničních motorových vozidel: </a:t>
            </a:r>
            <a:r>
              <a:rPr lang="cs-CZ" b="1" dirty="0"/>
              <a:t>5,80 Kč za 1 km </a:t>
            </a:r>
            <a:r>
              <a:rPr lang="cs-CZ" dirty="0"/>
              <a:t>jízdy</a:t>
            </a:r>
          </a:p>
          <a:p>
            <a:pPr lvl="2"/>
            <a:r>
              <a:rPr lang="cs-CZ" dirty="0"/>
              <a:t>U osobních silničních motorových vozidel při použití přívěsu se zvýší nejméně o 15 % za 1 km jízdy</a:t>
            </a:r>
          </a:p>
          <a:p>
            <a:pPr lvl="2"/>
            <a:r>
              <a:rPr lang="cs-CZ" dirty="0"/>
              <a:t>U nákladních automobilů, autobusů nebo traktorů přísluší nejméně ve výši dvojnásobku za 1 km jízdy</a:t>
            </a:r>
          </a:p>
          <a:p>
            <a:pPr lvl="1"/>
            <a:r>
              <a:rPr lang="cs-CZ" b="1" dirty="0"/>
              <a:t>Průměrné ceny paliva</a:t>
            </a:r>
          </a:p>
          <a:p>
            <a:pPr lvl="2"/>
            <a:r>
              <a:rPr lang="cs-CZ" dirty="0"/>
              <a:t>Za 1 litr benzinu automobilového 95 oktanů: </a:t>
            </a:r>
            <a:r>
              <a:rPr lang="cs-CZ" b="1" dirty="0"/>
              <a:t>35,80 Kč</a:t>
            </a:r>
          </a:p>
          <a:p>
            <a:pPr lvl="2"/>
            <a:r>
              <a:rPr lang="cs-CZ" dirty="0"/>
              <a:t>Za 1 litr benzinu automobilového 98 oktanů: </a:t>
            </a:r>
            <a:r>
              <a:rPr lang="cs-CZ" b="1" dirty="0"/>
              <a:t>40,50 Kč</a:t>
            </a:r>
          </a:p>
          <a:p>
            <a:pPr lvl="2"/>
            <a:r>
              <a:rPr lang="cs-CZ" dirty="0"/>
              <a:t>Za 1 litr motorové nafty: </a:t>
            </a:r>
            <a:r>
              <a:rPr lang="cs-CZ" b="1" dirty="0"/>
              <a:t>34,70 Kč</a:t>
            </a:r>
          </a:p>
          <a:p>
            <a:pPr lvl="2"/>
            <a:r>
              <a:rPr lang="cs-CZ" dirty="0"/>
              <a:t>Za 1 kilowatthodinu elektřiny: </a:t>
            </a:r>
            <a:r>
              <a:rPr lang="cs-CZ" b="1" dirty="0"/>
              <a:t>7,70 Kč</a:t>
            </a:r>
          </a:p>
          <a:p>
            <a:pPr lvl="1"/>
            <a:r>
              <a:rPr lang="cs-CZ" b="1" dirty="0"/>
              <a:t>Stravné</a:t>
            </a:r>
          </a:p>
          <a:p>
            <a:pPr lvl="2"/>
            <a:r>
              <a:rPr lang="cs-CZ" b="1" dirty="0"/>
              <a:t>148 Kč až 177 Kč</a:t>
            </a:r>
            <a:r>
              <a:rPr lang="cs-CZ" dirty="0"/>
              <a:t>, trvá-li pracovní cesta 5 až 12 hodin</a:t>
            </a:r>
          </a:p>
          <a:p>
            <a:pPr lvl="2"/>
            <a:r>
              <a:rPr lang="cs-CZ" b="1" dirty="0"/>
              <a:t>225 Kč až 271 Kč</a:t>
            </a:r>
            <a:r>
              <a:rPr lang="cs-CZ" dirty="0"/>
              <a:t>, trvá-li pracovní cesta déle než 12 hodin, nejdéle však 18 hodin</a:t>
            </a:r>
          </a:p>
          <a:p>
            <a:pPr lvl="2"/>
            <a:r>
              <a:rPr lang="cs-CZ" b="1" dirty="0"/>
              <a:t>353 Kč až 422 Kč</a:t>
            </a:r>
            <a:r>
              <a:rPr lang="cs-CZ" dirty="0"/>
              <a:t>, trvá-li pracovní cesta déle než 18 hodin</a:t>
            </a:r>
          </a:p>
        </p:txBody>
      </p:sp>
    </p:spTree>
    <p:extLst>
      <p:ext uri="{BB962C8B-B14F-4D97-AF65-F5344CB8AC3E}">
        <p14:creationId xmlns:p14="http://schemas.microsoft.com/office/powerpoint/2010/main" val="339413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2BAACA-3305-42C4-AE3A-889305AC4B8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A4592A7-B8A6-A208-053A-104B2B6E25CA}"/>
              </a:ext>
            </a:extLst>
          </p:cNvPr>
          <p:cNvSpPr>
            <a:spLocks noGrp="1"/>
          </p:cNvSpPr>
          <p:nvPr>
            <p:ph type="title"/>
          </p:nvPr>
        </p:nvSpPr>
        <p:spPr>
          <a:xfrm>
            <a:off x="465021" y="436136"/>
            <a:ext cx="11247553" cy="443198"/>
          </a:xfrm>
        </p:spPr>
        <p:txBody>
          <a:bodyPr/>
          <a:lstStyle/>
          <a:p>
            <a:r>
              <a:rPr lang="cs-CZ" sz="3200" dirty="0"/>
              <a:t>Další novinky</a:t>
            </a:r>
          </a:p>
        </p:txBody>
      </p:sp>
      <p:sp>
        <p:nvSpPr>
          <p:cNvPr id="3" name="Zástupný symbol pro obsah 2">
            <a:extLst>
              <a:ext uri="{FF2B5EF4-FFF2-40B4-BE49-F238E27FC236}">
                <a16:creationId xmlns:a16="http://schemas.microsoft.com/office/drawing/2014/main" id="{AEF1B3D6-AB76-7FCB-3695-152951F141CD}"/>
              </a:ext>
            </a:extLst>
          </p:cNvPr>
          <p:cNvSpPr>
            <a:spLocks noGrp="1"/>
          </p:cNvSpPr>
          <p:nvPr>
            <p:ph type="body" sz="quarter" idx="11"/>
          </p:nvPr>
        </p:nvSpPr>
        <p:spPr>
          <a:xfrm>
            <a:off x="496522" y="2074702"/>
            <a:ext cx="11216052" cy="4522650"/>
          </a:xfrm>
        </p:spPr>
        <p:txBody>
          <a:bodyPr>
            <a:normAutofit/>
          </a:bodyPr>
          <a:lstStyle/>
          <a:p>
            <a:r>
              <a:rPr lang="cs-CZ" dirty="0"/>
              <a:t>Plánovaná novela NV 590/2006 Sb. (okruh a rozsah jiných důležitých osobních překážek v práci)</a:t>
            </a:r>
          </a:p>
          <a:p>
            <a:pPr lvl="1"/>
            <a:r>
              <a:rPr lang="cs-CZ" dirty="0"/>
              <a:t>Nahrazení odkazů na § 317 ZP odkazy na § 87a ZP (svatba, úmrtí, přestěhování)</a:t>
            </a:r>
          </a:p>
          <a:p>
            <a:pPr lvl="1"/>
            <a:r>
              <a:rPr lang="cs-CZ" dirty="0"/>
              <a:t>Změna definice znemožnění cesty do zaměstnání – rozšířeno o živelní události a jiné mimořádné události</a:t>
            </a:r>
          </a:p>
          <a:p>
            <a:pPr lvl="1"/>
            <a:r>
              <a:rPr lang="cs-CZ" dirty="0"/>
              <a:t>Pracovní volno na svatbu zůstává stejné, nicméně přiznává se rovněž při uzavření partnerství</a:t>
            </a:r>
          </a:p>
          <a:p>
            <a:pPr lvl="2"/>
            <a:r>
              <a:rPr lang="cs-CZ" dirty="0"/>
              <a:t>Výslovné zdůraznění, že při čerpání volna v rozsahu 2 dní přísluší náhrada mzdy nebo platu za den, kdy se zaměstnanec účastnil svatebního obřadu</a:t>
            </a:r>
          </a:p>
          <a:p>
            <a:pPr lvl="1"/>
            <a:r>
              <a:rPr lang="cs-CZ" dirty="0"/>
              <a:t>Pracovní volno při úmrtí se přiznává rovněž při úmrtí partnera/jeho vybraných příbuzných</a:t>
            </a:r>
          </a:p>
          <a:p>
            <a:pPr lvl="2"/>
            <a:r>
              <a:rPr lang="cs-CZ" dirty="0"/>
              <a:t>Nově dalších 5 dní neplaceného volna při úmrtí manžela, partnera, druha, dítěte, vnuka, rodiče, prarodiče nebo sourozence zaměstnance</a:t>
            </a:r>
          </a:p>
        </p:txBody>
      </p:sp>
    </p:spTree>
    <p:extLst>
      <p:ext uri="{BB962C8B-B14F-4D97-AF65-F5344CB8AC3E}">
        <p14:creationId xmlns:p14="http://schemas.microsoft.com/office/powerpoint/2010/main" val="27983077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2BDA97-956C-9433-E622-52E50C204A3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1A51047-F85D-FEE6-1891-2443D1054D3A}"/>
              </a:ext>
            </a:extLst>
          </p:cNvPr>
          <p:cNvSpPr>
            <a:spLocks noGrp="1"/>
          </p:cNvSpPr>
          <p:nvPr>
            <p:ph type="title"/>
          </p:nvPr>
        </p:nvSpPr>
        <p:spPr>
          <a:xfrm>
            <a:off x="465021" y="436136"/>
            <a:ext cx="11247553" cy="443198"/>
          </a:xfrm>
        </p:spPr>
        <p:txBody>
          <a:bodyPr/>
          <a:lstStyle/>
          <a:p>
            <a:r>
              <a:rPr lang="cs-CZ" sz="3200" dirty="0"/>
              <a:t>Další novinky</a:t>
            </a:r>
          </a:p>
        </p:txBody>
      </p:sp>
      <p:sp>
        <p:nvSpPr>
          <p:cNvPr id="3" name="Zástupný symbol pro obsah 2">
            <a:extLst>
              <a:ext uri="{FF2B5EF4-FFF2-40B4-BE49-F238E27FC236}">
                <a16:creationId xmlns:a16="http://schemas.microsoft.com/office/drawing/2014/main" id="{ACC32E33-4E2A-C23F-4572-9EE3D2BCF944}"/>
              </a:ext>
            </a:extLst>
          </p:cNvPr>
          <p:cNvSpPr>
            <a:spLocks noGrp="1"/>
          </p:cNvSpPr>
          <p:nvPr>
            <p:ph type="body" sz="quarter" idx="11"/>
          </p:nvPr>
        </p:nvSpPr>
        <p:spPr>
          <a:xfrm>
            <a:off x="496522" y="2074702"/>
            <a:ext cx="11216052" cy="4522650"/>
          </a:xfrm>
        </p:spPr>
        <p:txBody>
          <a:bodyPr>
            <a:normAutofit/>
          </a:bodyPr>
          <a:lstStyle/>
          <a:p>
            <a:r>
              <a:rPr lang="cs-CZ" dirty="0"/>
              <a:t>Plánovaná novela NV 590/2006 Sb. (okruh a rozsah jiných důležitých osobních překážek v práci)</a:t>
            </a:r>
          </a:p>
          <a:p>
            <a:pPr lvl="1"/>
            <a:r>
              <a:rPr lang="cs-CZ" dirty="0"/>
              <a:t>Pracovní volno při doprovodu do zdravotnického zařízení rovněž při doprovodu partnera/jeho vybraných příbuzných</a:t>
            </a:r>
          </a:p>
          <a:p>
            <a:pPr lvl="2"/>
            <a:r>
              <a:rPr lang="cs-CZ" dirty="0"/>
              <a:t>Zdůrazněno že volno je i na cestu zpět</a:t>
            </a:r>
          </a:p>
          <a:p>
            <a:pPr lvl="1"/>
            <a:r>
              <a:rPr lang="cs-CZ" dirty="0"/>
              <a:t>Pracovní volno při vyhledání nového zaměstnání:</a:t>
            </a:r>
          </a:p>
          <a:p>
            <a:pPr lvl="2"/>
            <a:r>
              <a:rPr lang="cs-CZ" dirty="0"/>
              <a:t>4 dny s náhradou mzdy/platu při výpovědi nebo dohodě dle § 52 písm. a) až e) ZP</a:t>
            </a:r>
          </a:p>
          <a:p>
            <a:pPr lvl="2"/>
            <a:r>
              <a:rPr lang="cs-CZ" dirty="0"/>
              <a:t>2 dny bez náhrady mzdy/platu při výpovědi nebo dohodě dle § 52 písm. f) až h) ZP</a:t>
            </a:r>
          </a:p>
          <a:p>
            <a:pPr lvl="2"/>
            <a:r>
              <a:rPr lang="cs-CZ" dirty="0"/>
              <a:t>4 dny bez náhrady mzdy/platu při jiném skončení pracovního poměru</a:t>
            </a:r>
          </a:p>
          <a:p>
            <a:pPr lvl="2"/>
            <a:r>
              <a:rPr lang="cs-CZ" dirty="0"/>
              <a:t>Další 2 dny nebo 1 den bez náhrady mzdy/platu pro účely využití poradenských služeb ÚP</a:t>
            </a:r>
          </a:p>
          <a:p>
            <a:pPr lvl="2"/>
            <a:r>
              <a:rPr lang="cs-CZ" dirty="0"/>
              <a:t>Pokud zaměstnanec čerpá necelou směnu, vyčerpá tím celý den volna</a:t>
            </a:r>
          </a:p>
        </p:txBody>
      </p:sp>
    </p:spTree>
    <p:extLst>
      <p:ext uri="{BB962C8B-B14F-4D97-AF65-F5344CB8AC3E}">
        <p14:creationId xmlns:p14="http://schemas.microsoft.com/office/powerpoint/2010/main" val="3756433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C8015-C608-D34C-9268-80F7F6EC5E4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ABF056B-97AB-49D1-8F71-E8735F887B98}"/>
              </a:ext>
            </a:extLst>
          </p:cNvPr>
          <p:cNvSpPr>
            <a:spLocks noGrp="1"/>
          </p:cNvSpPr>
          <p:nvPr>
            <p:ph type="title"/>
          </p:nvPr>
        </p:nvSpPr>
        <p:spPr>
          <a:xfrm>
            <a:off x="465021" y="1888957"/>
            <a:ext cx="5126923" cy="2260123"/>
          </a:xfrm>
        </p:spPr>
        <p:txBody>
          <a:bodyPr>
            <a:normAutofit/>
          </a:bodyPr>
          <a:lstStyle/>
          <a:p>
            <a:pPr algn="ctr"/>
            <a:r>
              <a:rPr lang="cs-CZ" sz="4800" dirty="0"/>
              <a:t>„Flexibilní“ novela zákoníku práce</a:t>
            </a:r>
          </a:p>
        </p:txBody>
      </p:sp>
    </p:spTree>
    <p:extLst>
      <p:ext uri="{BB962C8B-B14F-4D97-AF65-F5344CB8AC3E}">
        <p14:creationId xmlns:p14="http://schemas.microsoft.com/office/powerpoint/2010/main" val="2557863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811010-8631-4841-F797-23D520218D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6FD75A0-4964-2F03-73EC-B0F224E663AB}"/>
              </a:ext>
            </a:extLst>
          </p:cNvPr>
          <p:cNvSpPr>
            <a:spLocks noGrp="1"/>
          </p:cNvSpPr>
          <p:nvPr>
            <p:ph type="title"/>
          </p:nvPr>
        </p:nvSpPr>
        <p:spPr>
          <a:xfrm>
            <a:off x="465021" y="1888957"/>
            <a:ext cx="5126923" cy="2260123"/>
          </a:xfrm>
        </p:spPr>
        <p:txBody>
          <a:bodyPr>
            <a:normAutofit/>
          </a:bodyPr>
          <a:lstStyle/>
          <a:p>
            <a:pPr algn="ctr"/>
            <a:r>
              <a:rPr lang="cs-CZ" sz="4800" dirty="0"/>
              <a:t>„Letní“ novela zákoníku práce</a:t>
            </a:r>
          </a:p>
        </p:txBody>
      </p:sp>
    </p:spTree>
    <p:extLst>
      <p:ext uri="{BB962C8B-B14F-4D97-AF65-F5344CB8AC3E}">
        <p14:creationId xmlns:p14="http://schemas.microsoft.com/office/powerpoint/2010/main" val="18794897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Flexibilní novela zákoníku práce</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Sněmovní tisk č. 775</a:t>
            </a:r>
          </a:p>
          <a:p>
            <a:r>
              <a:rPr lang="cs-CZ" dirty="0"/>
              <a:t>Plánovaná účinnost k 1. 1. 2025</a:t>
            </a:r>
          </a:p>
          <a:p>
            <a:pPr lvl="1"/>
            <a:r>
              <a:rPr lang="cs-CZ" dirty="0"/>
              <a:t>Nestihla se</a:t>
            </a:r>
          </a:p>
          <a:p>
            <a:pPr lvl="1"/>
            <a:r>
              <a:rPr lang="cs-CZ" dirty="0"/>
              <a:t>Proběhlo 2. čtení</a:t>
            </a:r>
          </a:p>
          <a:p>
            <a:pPr lvl="1"/>
            <a:r>
              <a:rPr lang="cs-CZ" dirty="0"/>
              <a:t>3. čtení je navrženo na schůzi PS od 11. 2. 2025</a:t>
            </a:r>
          </a:p>
          <a:p>
            <a:pPr lvl="1"/>
            <a:r>
              <a:rPr lang="cs-CZ" dirty="0"/>
              <a:t>Předběžně se očekává účinnost k </a:t>
            </a:r>
            <a:r>
              <a:rPr lang="cs-CZ" b="1" dirty="0"/>
              <a:t>1. 5. 2025</a:t>
            </a:r>
            <a:r>
              <a:rPr lang="cs-CZ" dirty="0"/>
              <a:t>, tedy pokud vše dobře půjde</a:t>
            </a:r>
            <a:endParaRPr lang="cs-CZ" b="1" dirty="0"/>
          </a:p>
        </p:txBody>
      </p:sp>
    </p:spTree>
    <p:extLst>
      <p:ext uri="{BB962C8B-B14F-4D97-AF65-F5344CB8AC3E}">
        <p14:creationId xmlns:p14="http://schemas.microsoft.com/office/powerpoint/2010/main" val="557380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17BD5-C840-3AC9-FA5F-D3927E23C23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EDA89C6-D741-2D96-B892-2F670D65E149}"/>
              </a:ext>
            </a:extLst>
          </p:cNvPr>
          <p:cNvSpPr>
            <a:spLocks noGrp="1"/>
          </p:cNvSpPr>
          <p:nvPr>
            <p:ph type="title"/>
          </p:nvPr>
        </p:nvSpPr>
        <p:spPr>
          <a:xfrm>
            <a:off x="465021" y="436136"/>
            <a:ext cx="11247553" cy="443198"/>
          </a:xfrm>
        </p:spPr>
        <p:txBody>
          <a:bodyPr/>
          <a:lstStyle/>
          <a:p>
            <a:r>
              <a:rPr lang="cs-CZ" sz="3200" dirty="0"/>
              <a:t>Souběžné pracovněprávní vztahy</a:t>
            </a:r>
          </a:p>
        </p:txBody>
      </p:sp>
      <p:sp>
        <p:nvSpPr>
          <p:cNvPr id="3" name="Zástupný symbol pro obsah 2">
            <a:extLst>
              <a:ext uri="{FF2B5EF4-FFF2-40B4-BE49-F238E27FC236}">
                <a16:creationId xmlns:a16="http://schemas.microsoft.com/office/drawing/2014/main" id="{F77534EE-5AAD-D059-6F99-8108F50A438D}"/>
              </a:ext>
            </a:extLst>
          </p:cNvPr>
          <p:cNvSpPr>
            <a:spLocks noGrp="1"/>
          </p:cNvSpPr>
          <p:nvPr>
            <p:ph type="body" sz="quarter" idx="11"/>
          </p:nvPr>
        </p:nvSpPr>
        <p:spPr>
          <a:xfrm>
            <a:off x="496522" y="2074702"/>
            <a:ext cx="11216052" cy="4018593"/>
          </a:xfrm>
        </p:spPr>
        <p:txBody>
          <a:bodyPr>
            <a:normAutofit/>
          </a:bodyPr>
          <a:lstStyle/>
          <a:p>
            <a:r>
              <a:rPr lang="cs-CZ" dirty="0"/>
              <a:t>Souběžné pracovní poměry / pracovněprávní vztahy (DPP, DPČ) u </a:t>
            </a:r>
            <a:r>
              <a:rPr lang="cs-CZ" b="1" dirty="0"/>
              <a:t>jednoho zaměstnavatele </a:t>
            </a:r>
            <a:r>
              <a:rPr lang="cs-CZ" dirty="0"/>
              <a:t>jsou </a:t>
            </a:r>
            <a:r>
              <a:rPr lang="cs-CZ" b="1" dirty="0"/>
              <a:t>možné</a:t>
            </a:r>
          </a:p>
          <a:p>
            <a:r>
              <a:rPr lang="cs-CZ" b="1" dirty="0"/>
              <a:t>ALE: Zaměstnanec </a:t>
            </a:r>
            <a:r>
              <a:rPr lang="cs-CZ" dirty="0"/>
              <a:t>v dalším základním pracovněprávním vztahu u téhož zaměstnavatele </a:t>
            </a:r>
            <a:r>
              <a:rPr lang="cs-CZ" b="1" dirty="0"/>
              <a:t>nesmí vykonávat práce, které jsou stejně druhově vymezeny</a:t>
            </a:r>
          </a:p>
          <a:p>
            <a:pPr lvl="1"/>
            <a:r>
              <a:rPr lang="cs-CZ" dirty="0"/>
              <a:t>Platí pro všechny typy souběhů (x část odborné veřejnosti neřeší pro souběhy DPP)</a:t>
            </a:r>
          </a:p>
          <a:p>
            <a:r>
              <a:rPr lang="cs-CZ" dirty="0"/>
              <a:t>Hodiny odpracované na základě DPP se navíc u jednoho zaměstnavatele </a:t>
            </a:r>
            <a:r>
              <a:rPr lang="cs-CZ" b="1" dirty="0"/>
              <a:t>sčítají bez ohledu na druh práce</a:t>
            </a:r>
          </a:p>
          <a:p>
            <a:r>
              <a:rPr lang="cs-CZ" dirty="0"/>
              <a:t>Problém zejména při </a:t>
            </a:r>
            <a:r>
              <a:rPr lang="cs-CZ" b="1" dirty="0"/>
              <a:t>spolupráci při rodičovské dovolené</a:t>
            </a:r>
          </a:p>
          <a:p>
            <a:pPr lvl="1"/>
            <a:r>
              <a:rPr lang="cs-CZ" dirty="0"/>
              <a:t>Nemožnost odhadnout přesně rozsah spolupráce (možný rozsah úvazku)</a:t>
            </a:r>
          </a:p>
          <a:p>
            <a:r>
              <a:rPr lang="cs-CZ" dirty="0" err="1"/>
              <a:t>Flexinovela</a:t>
            </a:r>
            <a:r>
              <a:rPr lang="cs-CZ" dirty="0"/>
              <a:t> má </a:t>
            </a:r>
            <a:r>
              <a:rPr lang="cs-CZ" b="1" dirty="0"/>
              <a:t>umožnit</a:t>
            </a:r>
            <a:r>
              <a:rPr lang="cs-CZ" dirty="0"/>
              <a:t>: „</a:t>
            </a:r>
            <a:r>
              <a:rPr lang="cs-CZ" i="1" dirty="0"/>
              <a:t>Toto omezení neplatí pro další právní vztah založený dohodou o provedení práce nebo dohodou o pracovní činnosti, které byly uzavřeny na dobu čerpání rodičovské dovolené nebo její části.</a:t>
            </a:r>
            <a:r>
              <a:rPr lang="cs-CZ" dirty="0"/>
              <a:t>“</a:t>
            </a:r>
          </a:p>
        </p:txBody>
      </p:sp>
    </p:spTree>
    <p:extLst>
      <p:ext uri="{BB962C8B-B14F-4D97-AF65-F5344CB8AC3E}">
        <p14:creationId xmlns:p14="http://schemas.microsoft.com/office/powerpoint/2010/main" val="2198142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E75F92-1B55-0C84-4CF4-B3AEF47A258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A7879A2-22FE-7D9E-924A-73D1E50ACDFE}"/>
              </a:ext>
            </a:extLst>
          </p:cNvPr>
          <p:cNvSpPr>
            <a:spLocks noGrp="1"/>
          </p:cNvSpPr>
          <p:nvPr>
            <p:ph type="title"/>
          </p:nvPr>
        </p:nvSpPr>
        <p:spPr>
          <a:xfrm>
            <a:off x="465021" y="436136"/>
            <a:ext cx="11247553" cy="443198"/>
          </a:xfrm>
        </p:spPr>
        <p:txBody>
          <a:bodyPr/>
          <a:lstStyle/>
          <a:p>
            <a:r>
              <a:rPr lang="cs-CZ" sz="3200" dirty="0"/>
              <a:t>Zkušební doba</a:t>
            </a:r>
          </a:p>
        </p:txBody>
      </p:sp>
      <p:sp>
        <p:nvSpPr>
          <p:cNvPr id="3" name="Zástupný symbol pro obsah 2">
            <a:extLst>
              <a:ext uri="{FF2B5EF4-FFF2-40B4-BE49-F238E27FC236}">
                <a16:creationId xmlns:a16="http://schemas.microsoft.com/office/drawing/2014/main" id="{1FBD373A-9C08-BD8F-00A6-E1781B354178}"/>
              </a:ext>
            </a:extLst>
          </p:cNvPr>
          <p:cNvSpPr>
            <a:spLocks noGrp="1"/>
          </p:cNvSpPr>
          <p:nvPr>
            <p:ph type="body" sz="quarter" idx="11"/>
          </p:nvPr>
        </p:nvSpPr>
        <p:spPr>
          <a:xfrm>
            <a:off x="496522" y="2074702"/>
            <a:ext cx="11216052" cy="4347162"/>
          </a:xfrm>
        </p:spPr>
        <p:txBody>
          <a:bodyPr>
            <a:normAutofit/>
          </a:bodyPr>
          <a:lstStyle/>
          <a:p>
            <a:r>
              <a:rPr lang="cs-CZ" b="1" dirty="0"/>
              <a:t>Vedlejší ujednání </a:t>
            </a:r>
            <a:r>
              <a:rPr lang="cs-CZ" dirty="0"/>
              <a:t>v pracovní smlouvě / v dohodě v souvislosti se jmenováním</a:t>
            </a:r>
          </a:p>
          <a:p>
            <a:r>
              <a:rPr lang="cs-CZ" dirty="0"/>
              <a:t>Musí být </a:t>
            </a:r>
            <a:r>
              <a:rPr lang="cs-CZ" b="1" dirty="0"/>
              <a:t>písemně sjednána </a:t>
            </a:r>
            <a:r>
              <a:rPr lang="cs-CZ" dirty="0"/>
              <a:t>– neplyne automaticky ze zákona</a:t>
            </a:r>
          </a:p>
          <a:p>
            <a:r>
              <a:rPr lang="cs-CZ" dirty="0"/>
              <a:t>Musí být </a:t>
            </a:r>
            <a:r>
              <a:rPr lang="cs-CZ" b="1" dirty="0"/>
              <a:t>sjednána</a:t>
            </a:r>
            <a:r>
              <a:rPr lang="cs-CZ" dirty="0"/>
              <a:t> nejpozději v den nástupu do práce</a:t>
            </a:r>
          </a:p>
          <a:p>
            <a:r>
              <a:rPr lang="cs-CZ" dirty="0"/>
              <a:t>Max. </a:t>
            </a:r>
            <a:r>
              <a:rPr lang="cs-CZ" b="1" dirty="0"/>
              <a:t>4 měsíce</a:t>
            </a:r>
            <a:r>
              <a:rPr lang="cs-CZ" dirty="0"/>
              <a:t> (</a:t>
            </a:r>
            <a:r>
              <a:rPr lang="cs-CZ" b="1" dirty="0"/>
              <a:t>8 měsíců </a:t>
            </a:r>
            <a:r>
              <a:rPr lang="cs-CZ" dirty="0"/>
              <a:t>u vedoucích)</a:t>
            </a:r>
          </a:p>
          <a:p>
            <a:r>
              <a:rPr lang="cs-CZ" dirty="0"/>
              <a:t>Max. </a:t>
            </a:r>
            <a:r>
              <a:rPr lang="cs-CZ" b="1" dirty="0"/>
              <a:t>½ délky trvání</a:t>
            </a:r>
            <a:r>
              <a:rPr lang="cs-CZ" dirty="0"/>
              <a:t> pracovního poměru (pokud doba určitá)</a:t>
            </a:r>
          </a:p>
          <a:p>
            <a:r>
              <a:rPr lang="cs-CZ" b="1" dirty="0"/>
              <a:t>Zkrácení</a:t>
            </a:r>
            <a:r>
              <a:rPr lang="cs-CZ" dirty="0"/>
              <a:t> zkušební doby – dodatek k pracovní smlouvě</a:t>
            </a:r>
          </a:p>
          <a:p>
            <a:r>
              <a:rPr lang="cs-CZ" b="1" dirty="0"/>
              <a:t>Prodloužení</a:t>
            </a:r>
            <a:r>
              <a:rPr lang="cs-CZ" dirty="0"/>
              <a:t> zkušební doby:</a:t>
            </a:r>
          </a:p>
          <a:p>
            <a:pPr lvl="1"/>
            <a:r>
              <a:rPr lang="cs-CZ" dirty="0"/>
              <a:t>Nově bude možné písemnou dohodou dodatečně prodloužit až do maxima</a:t>
            </a:r>
          </a:p>
          <a:p>
            <a:pPr lvl="1"/>
            <a:r>
              <a:rPr lang="cs-CZ" dirty="0"/>
              <a:t>Prodlužuje se </a:t>
            </a:r>
            <a:r>
              <a:rPr lang="cs-CZ" b="1" dirty="0"/>
              <a:t>automaticky </a:t>
            </a:r>
            <a:r>
              <a:rPr lang="cs-CZ" dirty="0"/>
              <a:t>o dobu neodpracování </a:t>
            </a:r>
            <a:r>
              <a:rPr lang="cs-CZ" b="1" dirty="0"/>
              <a:t>celé směny z důvodu překážky v práci, čerpání dovolené </a:t>
            </a:r>
            <a:r>
              <a:rPr lang="cs-CZ" dirty="0"/>
              <a:t>(tj. i kombinace)</a:t>
            </a:r>
            <a:r>
              <a:rPr lang="cs-CZ" b="1" dirty="0"/>
              <a:t> nebo neomluveného zameškání práce</a:t>
            </a:r>
            <a:r>
              <a:rPr lang="cs-CZ" dirty="0"/>
              <a:t>, a to o pracovní dny zaměstnance včetně tzv. placených svátků</a:t>
            </a:r>
          </a:p>
          <a:p>
            <a:r>
              <a:rPr lang="cs-CZ" dirty="0"/>
              <a:t>Přechodné ustanovení – zkušební doba sjednaná před novelou se řídí právní úpravou před novelou</a:t>
            </a:r>
          </a:p>
          <a:p>
            <a:r>
              <a:rPr lang="cs-CZ" dirty="0"/>
              <a:t>Porušení povinností při sjednání zkušební doby přestupek s pokutou do 2 000 000 Kč</a:t>
            </a:r>
          </a:p>
        </p:txBody>
      </p:sp>
    </p:spTree>
    <p:extLst>
      <p:ext uri="{BB962C8B-B14F-4D97-AF65-F5344CB8AC3E}">
        <p14:creationId xmlns:p14="http://schemas.microsoft.com/office/powerpoint/2010/main" val="3462971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DF5E4-976A-283A-4237-2842E6CFDA7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5FF3A0D-47B3-0C28-0381-C8B4905DA0DE}"/>
              </a:ext>
            </a:extLst>
          </p:cNvPr>
          <p:cNvSpPr>
            <a:spLocks noGrp="1"/>
          </p:cNvSpPr>
          <p:nvPr>
            <p:ph type="title"/>
          </p:nvPr>
        </p:nvSpPr>
        <p:spPr>
          <a:xfrm>
            <a:off x="465021" y="436136"/>
            <a:ext cx="11247553" cy="443198"/>
          </a:xfrm>
        </p:spPr>
        <p:txBody>
          <a:bodyPr/>
          <a:lstStyle/>
          <a:p>
            <a:r>
              <a:rPr lang="cs-CZ" sz="3200" dirty="0"/>
              <a:t>Pracovní poměr na dobu určitou</a:t>
            </a:r>
          </a:p>
        </p:txBody>
      </p:sp>
      <p:sp>
        <p:nvSpPr>
          <p:cNvPr id="3" name="Zástupný symbol pro obsah 2">
            <a:extLst>
              <a:ext uri="{FF2B5EF4-FFF2-40B4-BE49-F238E27FC236}">
                <a16:creationId xmlns:a16="http://schemas.microsoft.com/office/drawing/2014/main" id="{F093D894-2869-F813-0AE0-0F1D6CE383EE}"/>
              </a:ext>
            </a:extLst>
          </p:cNvPr>
          <p:cNvSpPr>
            <a:spLocks noGrp="1"/>
          </p:cNvSpPr>
          <p:nvPr>
            <p:ph type="body" sz="quarter" idx="11"/>
          </p:nvPr>
        </p:nvSpPr>
        <p:spPr>
          <a:xfrm>
            <a:off x="496522" y="2074702"/>
            <a:ext cx="11216052" cy="4018593"/>
          </a:xfrm>
        </p:spPr>
        <p:txBody>
          <a:bodyPr>
            <a:normAutofit/>
          </a:bodyPr>
          <a:lstStyle/>
          <a:p>
            <a:r>
              <a:rPr lang="cs-CZ" dirty="0"/>
              <a:t>Není-li sjednáno </a:t>
            </a:r>
            <a:r>
              <a:rPr lang="cs-CZ" b="1" dirty="0"/>
              <a:t>písemně </a:t>
            </a:r>
            <a:r>
              <a:rPr lang="cs-CZ" dirty="0"/>
              <a:t>(do 30. 9. 2023 „výslovně“), pak doba neurčitá</a:t>
            </a:r>
          </a:p>
          <a:p>
            <a:r>
              <a:rPr lang="cs-CZ" dirty="0"/>
              <a:t>Max. </a:t>
            </a:r>
            <a:r>
              <a:rPr lang="cs-CZ" b="1" dirty="0"/>
              <a:t>3 roky</a:t>
            </a:r>
          </a:p>
          <a:p>
            <a:r>
              <a:rPr lang="cs-CZ" dirty="0"/>
              <a:t>Max. </a:t>
            </a:r>
            <a:r>
              <a:rPr lang="cs-CZ" b="1" dirty="0"/>
              <a:t>2 opakování/prodloužení</a:t>
            </a:r>
          </a:p>
          <a:p>
            <a:r>
              <a:rPr lang="cs-CZ" b="1" dirty="0"/>
              <a:t>Celkově max. 9 let</a:t>
            </a:r>
          </a:p>
          <a:p>
            <a:r>
              <a:rPr lang="cs-CZ" dirty="0"/>
              <a:t>Při zástupu za mateřskou/otcovskou/rodičovskou dovolenou a dovolenou čerpanou „mezi nimi“ lze ale </a:t>
            </a:r>
            <a:r>
              <a:rPr lang="cs-CZ" b="1" dirty="0"/>
              <a:t>v limitu 9 let řetězit v libovolném počtu opakování </a:t>
            </a:r>
            <a:r>
              <a:rPr lang="cs-CZ" dirty="0"/>
              <a:t>(žádné z nich ale nesmí být delší než 3 roky)</a:t>
            </a:r>
          </a:p>
          <a:p>
            <a:r>
              <a:rPr lang="cs-CZ" dirty="0"/>
              <a:t>Výjimka typicky pro </a:t>
            </a:r>
            <a:r>
              <a:rPr lang="cs-CZ" b="1" dirty="0"/>
              <a:t>cizince</a:t>
            </a:r>
            <a:r>
              <a:rPr lang="cs-CZ" dirty="0"/>
              <a:t> (opakovat na dobu trvání povolení k zaměstnání/zaměstnanecké karty)</a:t>
            </a:r>
          </a:p>
          <a:p>
            <a:r>
              <a:rPr lang="cs-CZ" dirty="0"/>
              <a:t>Jiná pravidla </a:t>
            </a:r>
            <a:r>
              <a:rPr lang="cs-CZ" b="1" dirty="0"/>
              <a:t>sjednat s odborovou organizací/stanovit vnitřním předpisem </a:t>
            </a:r>
            <a:r>
              <a:rPr lang="cs-CZ" dirty="0"/>
              <a:t>(tam, kde nepůsobí odborová organizace) – možné jen z vážných provozních důvodů nebo zvláštní povaha práce</a:t>
            </a:r>
          </a:p>
          <a:p>
            <a:r>
              <a:rPr lang="cs-CZ" dirty="0"/>
              <a:t>Přechodné ustanovení – pravidlo pro zástupy za MD/OD/RD lze použít i na pracovní poměry uzavřené před novelou</a:t>
            </a:r>
          </a:p>
        </p:txBody>
      </p:sp>
    </p:spTree>
    <p:extLst>
      <p:ext uri="{BB962C8B-B14F-4D97-AF65-F5344CB8AC3E}">
        <p14:creationId xmlns:p14="http://schemas.microsoft.com/office/powerpoint/2010/main" val="203595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C8D07-5BC0-3CFB-3CF2-A28245AB6F2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0C17C0B-681B-6A76-5F3B-852A3E471C07}"/>
              </a:ext>
            </a:extLst>
          </p:cNvPr>
          <p:cNvSpPr>
            <a:spLocks noGrp="1"/>
          </p:cNvSpPr>
          <p:nvPr>
            <p:ph type="title"/>
          </p:nvPr>
        </p:nvSpPr>
        <p:spPr>
          <a:xfrm>
            <a:off x="465021" y="436136"/>
            <a:ext cx="11247553" cy="443198"/>
          </a:xfrm>
        </p:spPr>
        <p:txBody>
          <a:bodyPr/>
          <a:lstStyle/>
          <a:p>
            <a:r>
              <a:rPr lang="cs-CZ" sz="3200" dirty="0"/>
              <a:t>Změny pracovního poměru</a:t>
            </a:r>
          </a:p>
        </p:txBody>
      </p:sp>
      <p:sp>
        <p:nvSpPr>
          <p:cNvPr id="3" name="Zástupný symbol pro obsah 2">
            <a:extLst>
              <a:ext uri="{FF2B5EF4-FFF2-40B4-BE49-F238E27FC236}">
                <a16:creationId xmlns:a16="http://schemas.microsoft.com/office/drawing/2014/main" id="{FC757095-2F2C-C4D4-BE81-9848EFB1351A}"/>
              </a:ext>
            </a:extLst>
          </p:cNvPr>
          <p:cNvSpPr>
            <a:spLocks noGrp="1"/>
          </p:cNvSpPr>
          <p:nvPr>
            <p:ph type="body" sz="quarter" idx="11"/>
          </p:nvPr>
        </p:nvSpPr>
        <p:spPr>
          <a:xfrm>
            <a:off x="496522" y="2074702"/>
            <a:ext cx="11216052" cy="4018593"/>
          </a:xfrm>
        </p:spPr>
        <p:txBody>
          <a:bodyPr>
            <a:normAutofit/>
          </a:bodyPr>
          <a:lstStyle/>
          <a:p>
            <a:r>
              <a:rPr lang="cs-CZ" dirty="0"/>
              <a:t>U </a:t>
            </a:r>
            <a:r>
              <a:rPr lang="cs-CZ" b="1" dirty="0"/>
              <a:t>převedení na jinou práci </a:t>
            </a:r>
            <a:r>
              <a:rPr lang="cs-CZ" dirty="0"/>
              <a:t>dojde ke sjednocení zdravotních důvodů do jednoho písmene nezávisle na příčině pozbytí zdravotní způsobilosti</a:t>
            </a:r>
          </a:p>
          <a:p>
            <a:r>
              <a:rPr lang="cs-CZ" dirty="0"/>
              <a:t>Nová pravidla pro </a:t>
            </a:r>
            <a:r>
              <a:rPr lang="cs-CZ" b="1" dirty="0"/>
              <a:t>návrat zaměstnance po odpadnutí překážek v práci</a:t>
            </a:r>
            <a:r>
              <a:rPr lang="cs-CZ" dirty="0"/>
              <a:t> – povinnost zařadit zpět na původní práci a pracoviště po skončení:</a:t>
            </a:r>
          </a:p>
          <a:p>
            <a:pPr lvl="1"/>
            <a:r>
              <a:rPr lang="cs-CZ" dirty="0"/>
              <a:t>dočasné pracovní neschopnosti nebo karantény</a:t>
            </a:r>
          </a:p>
          <a:p>
            <a:pPr lvl="1"/>
            <a:r>
              <a:rPr lang="cs-CZ" dirty="0"/>
              <a:t>mateřské dovolené nebo otcovské dovolené</a:t>
            </a:r>
          </a:p>
          <a:p>
            <a:pPr lvl="1"/>
            <a:r>
              <a:rPr lang="cs-CZ" b="1" dirty="0"/>
              <a:t>rodičovské dovolené přede dnem, kdy dítě dosáhne věku 2 let</a:t>
            </a:r>
          </a:p>
          <a:p>
            <a:pPr lvl="1"/>
            <a:r>
              <a:rPr lang="cs-CZ" dirty="0"/>
              <a:t>doby poskytování dlouhodobé péče v případech podle zákona o nemocenském pojištění</a:t>
            </a:r>
          </a:p>
          <a:p>
            <a:pPr lvl="1"/>
            <a:r>
              <a:rPr lang="cs-CZ" dirty="0"/>
              <a:t>doby ošetřování dítěte mladšího než 10 let nebo jiné fyzické osoby v případech podle zákona o nemocenském pojištění a doby péče o dítě mladší než 10 let z důvodů stanovených zákonem o nemocenském pojištění</a:t>
            </a:r>
          </a:p>
          <a:p>
            <a:pPr lvl="1"/>
            <a:r>
              <a:rPr lang="cs-CZ" dirty="0"/>
              <a:t>výkonu veřejné funkce</a:t>
            </a:r>
          </a:p>
          <a:p>
            <a:pPr lvl="1"/>
            <a:r>
              <a:rPr lang="cs-CZ" dirty="0"/>
              <a:t>činnosti pro odborovou organizaci, pro kterou byl uvolněn v rozsahu pracovní doby</a:t>
            </a:r>
          </a:p>
          <a:p>
            <a:pPr lvl="1"/>
            <a:r>
              <a:rPr lang="cs-CZ" dirty="0"/>
              <a:t>vojenského cvičení nebo služby v operačním nasazení</a:t>
            </a:r>
          </a:p>
          <a:p>
            <a:r>
              <a:rPr lang="cs-CZ" dirty="0"/>
              <a:t>Jinak zařazení dle pracovní smlouvy</a:t>
            </a:r>
          </a:p>
        </p:txBody>
      </p:sp>
    </p:spTree>
    <p:extLst>
      <p:ext uri="{BB962C8B-B14F-4D97-AF65-F5344CB8AC3E}">
        <p14:creationId xmlns:p14="http://schemas.microsoft.com/office/powerpoint/2010/main" val="1924175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EFF34-7A14-921E-9BA9-B9B34D542BF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5708BBE-8C24-34CE-F4E0-127BCA71A884}"/>
              </a:ext>
            </a:extLst>
          </p:cNvPr>
          <p:cNvSpPr>
            <a:spLocks noGrp="1"/>
          </p:cNvSpPr>
          <p:nvPr>
            <p:ph type="title"/>
          </p:nvPr>
        </p:nvSpPr>
        <p:spPr>
          <a:xfrm>
            <a:off x="465021" y="436136"/>
            <a:ext cx="11247553" cy="443198"/>
          </a:xfrm>
        </p:spPr>
        <p:txBody>
          <a:bodyPr/>
          <a:lstStyle/>
          <a:p>
            <a:r>
              <a:rPr lang="cs-CZ" sz="3200" dirty="0"/>
              <a:t>Skončení pracovního poměru</a:t>
            </a:r>
          </a:p>
        </p:txBody>
      </p:sp>
      <p:sp>
        <p:nvSpPr>
          <p:cNvPr id="3" name="Zástupný symbol pro obsah 2">
            <a:extLst>
              <a:ext uri="{FF2B5EF4-FFF2-40B4-BE49-F238E27FC236}">
                <a16:creationId xmlns:a16="http://schemas.microsoft.com/office/drawing/2014/main" id="{B0F37221-9DB8-4068-D716-67E959206A9F}"/>
              </a:ext>
            </a:extLst>
          </p:cNvPr>
          <p:cNvSpPr>
            <a:spLocks noGrp="1"/>
          </p:cNvSpPr>
          <p:nvPr>
            <p:ph type="body" sz="quarter" idx="11"/>
          </p:nvPr>
        </p:nvSpPr>
        <p:spPr>
          <a:xfrm>
            <a:off x="496522" y="2074702"/>
            <a:ext cx="11216052" cy="4018593"/>
          </a:xfrm>
        </p:spPr>
        <p:txBody>
          <a:bodyPr>
            <a:normAutofit/>
          </a:bodyPr>
          <a:lstStyle/>
          <a:p>
            <a:r>
              <a:rPr lang="cs-CZ" dirty="0"/>
              <a:t>Běh </a:t>
            </a:r>
            <a:r>
              <a:rPr lang="cs-CZ" b="1" dirty="0"/>
              <a:t>výpovědní doby</a:t>
            </a:r>
            <a:r>
              <a:rPr lang="cs-CZ" dirty="0"/>
              <a:t>:</a:t>
            </a:r>
          </a:p>
          <a:p>
            <a:pPr lvl="1"/>
            <a:r>
              <a:rPr lang="cs-CZ" dirty="0"/>
              <a:t>Výpovědní doba nově nepoběží od 1. dne příštího měsíce</a:t>
            </a:r>
          </a:p>
          <a:p>
            <a:pPr lvl="1"/>
            <a:r>
              <a:rPr lang="cs-CZ" dirty="0"/>
              <a:t>Poběží </a:t>
            </a:r>
            <a:r>
              <a:rPr lang="cs-CZ" b="1" dirty="0"/>
              <a:t>ode dne dání výpovědi</a:t>
            </a:r>
            <a:r>
              <a:rPr lang="cs-CZ" dirty="0"/>
              <a:t> a skončí </a:t>
            </a:r>
            <a:r>
              <a:rPr lang="cs-CZ" b="1" dirty="0"/>
              <a:t>dnem, který se s tímto dnem číslem shoduje</a:t>
            </a:r>
            <a:endParaRPr lang="cs-CZ" dirty="0"/>
          </a:p>
          <a:p>
            <a:pPr lvl="2"/>
            <a:r>
              <a:rPr lang="cs-CZ" dirty="0"/>
              <a:t>Není-li takový den v posledním měsíci, připadne konec výpovědní doby na poslední den měsíce</a:t>
            </a:r>
          </a:p>
          <a:p>
            <a:r>
              <a:rPr lang="cs-CZ" dirty="0"/>
              <a:t>Délka </a:t>
            </a:r>
            <a:r>
              <a:rPr lang="cs-CZ" b="1" dirty="0"/>
              <a:t>výpovědní doby</a:t>
            </a:r>
            <a:r>
              <a:rPr lang="cs-CZ" dirty="0"/>
              <a:t>:</a:t>
            </a:r>
          </a:p>
          <a:p>
            <a:pPr lvl="1"/>
            <a:r>
              <a:rPr lang="cs-CZ" dirty="0"/>
              <a:t>Nejméně 2 měsíce</a:t>
            </a:r>
          </a:p>
          <a:p>
            <a:pPr lvl="1"/>
            <a:r>
              <a:rPr lang="cs-CZ" dirty="0"/>
              <a:t>Výpověď dle § 52 písm. f), g), h) ZP nejméně 1 měsíc</a:t>
            </a:r>
          </a:p>
          <a:p>
            <a:pPr lvl="1"/>
            <a:r>
              <a:rPr lang="cs-CZ" dirty="0"/>
              <a:t>Výpověď dle § 51a ZP dle pravidel pro přechod práv a povinností</a:t>
            </a:r>
          </a:p>
          <a:p>
            <a:r>
              <a:rPr lang="cs-CZ" dirty="0"/>
              <a:t>Písemnou dohodou lze </a:t>
            </a:r>
            <a:r>
              <a:rPr lang="cs-CZ" b="1" dirty="0"/>
              <a:t>prodloužit délku i měnit běh </a:t>
            </a:r>
            <a:r>
              <a:rPr lang="cs-CZ" dirty="0"/>
              <a:t>– obojí ale musí být sjednáno stejně pro zaměstnavatele a zaměstnance (nemá to ale vliv na výpovědní dobu dle § 52 písm. f), g), h) ZP)</a:t>
            </a:r>
          </a:p>
          <a:p>
            <a:pPr lvl="1"/>
            <a:r>
              <a:rPr lang="cs-CZ" dirty="0"/>
              <a:t>Pozor na stávající znění pracovních smluv</a:t>
            </a:r>
          </a:p>
          <a:p>
            <a:r>
              <a:rPr lang="cs-CZ" dirty="0"/>
              <a:t>Výpověď doručená před novelou se řídí právní úpravou před novelou</a:t>
            </a:r>
          </a:p>
        </p:txBody>
      </p:sp>
    </p:spTree>
    <p:extLst>
      <p:ext uri="{BB962C8B-B14F-4D97-AF65-F5344CB8AC3E}">
        <p14:creationId xmlns:p14="http://schemas.microsoft.com/office/powerpoint/2010/main" val="2299864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460EE-7551-305D-3B68-719A1455D87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907716-A4CD-128A-26BC-AE88EC41963A}"/>
              </a:ext>
            </a:extLst>
          </p:cNvPr>
          <p:cNvSpPr>
            <a:spLocks noGrp="1"/>
          </p:cNvSpPr>
          <p:nvPr>
            <p:ph type="title"/>
          </p:nvPr>
        </p:nvSpPr>
        <p:spPr>
          <a:xfrm>
            <a:off x="465021" y="436136"/>
            <a:ext cx="11247553" cy="443198"/>
          </a:xfrm>
        </p:spPr>
        <p:txBody>
          <a:bodyPr/>
          <a:lstStyle/>
          <a:p>
            <a:r>
              <a:rPr lang="cs-CZ" sz="3200" dirty="0"/>
              <a:t>Skončení pracovního poměru</a:t>
            </a:r>
          </a:p>
        </p:txBody>
      </p:sp>
      <p:sp>
        <p:nvSpPr>
          <p:cNvPr id="3" name="Zástupný symbol pro obsah 2">
            <a:extLst>
              <a:ext uri="{FF2B5EF4-FFF2-40B4-BE49-F238E27FC236}">
                <a16:creationId xmlns:a16="http://schemas.microsoft.com/office/drawing/2014/main" id="{113FAF24-2B73-0AE0-49CD-BFF5C434F326}"/>
              </a:ext>
            </a:extLst>
          </p:cNvPr>
          <p:cNvSpPr>
            <a:spLocks noGrp="1"/>
          </p:cNvSpPr>
          <p:nvPr>
            <p:ph type="body" sz="quarter" idx="11"/>
          </p:nvPr>
        </p:nvSpPr>
        <p:spPr>
          <a:xfrm>
            <a:off x="496522" y="2074702"/>
            <a:ext cx="11216052" cy="4450642"/>
          </a:xfrm>
        </p:spPr>
        <p:txBody>
          <a:bodyPr>
            <a:normAutofit/>
          </a:bodyPr>
          <a:lstStyle/>
          <a:p>
            <a:r>
              <a:rPr lang="cs-CZ" b="1" dirty="0"/>
              <a:t>Skončení pracovního poměru ze zdravotních důvodů</a:t>
            </a:r>
          </a:p>
          <a:p>
            <a:r>
              <a:rPr lang="cs-CZ" b="1" dirty="0"/>
              <a:t>Reformulace</a:t>
            </a:r>
            <a:r>
              <a:rPr lang="cs-CZ" dirty="0"/>
              <a:t> výpovědních důvodů</a:t>
            </a:r>
          </a:p>
          <a:p>
            <a:pPr lvl="1"/>
            <a:r>
              <a:rPr lang="cs-CZ" dirty="0"/>
              <a:t>Pozbyl-li zaměstnanec vzhledem ke svému zdravotnímu stavu podle lékařského posudku vydaného poskytovatelem pracovnělékařských služeb nebo rozhodnutí příslušného správního orgánu, který lékařský posudek přezkoumává, dlouhodobě způsobilost konat dále dosavadní práci</a:t>
            </a:r>
          </a:p>
          <a:p>
            <a:pPr lvl="1"/>
            <a:r>
              <a:rPr lang="cs-CZ" dirty="0"/>
              <a:t>Dosáhl-li na pracovišti určeném rozhodnutím orgánu ochrany veřejného zdraví nejvyšší přípustné expozice</a:t>
            </a:r>
          </a:p>
          <a:p>
            <a:r>
              <a:rPr lang="cs-CZ" dirty="0"/>
              <a:t>První důvod nově </a:t>
            </a:r>
            <a:r>
              <a:rPr lang="cs-CZ" b="1" dirty="0"/>
              <a:t>bez práva na odstupné</a:t>
            </a:r>
            <a:r>
              <a:rPr lang="cs-CZ" dirty="0"/>
              <a:t> bez ohledu na příčinu pozbytí způsobilosti</a:t>
            </a:r>
          </a:p>
          <a:p>
            <a:pPr lvl="1"/>
            <a:r>
              <a:rPr lang="cs-CZ" dirty="0"/>
              <a:t>Nahrazeno novou </a:t>
            </a:r>
            <a:r>
              <a:rPr lang="cs-CZ" b="1" dirty="0"/>
              <a:t>dávkou z pojištění: jednorázová náhrada při skončení pracovního poměru</a:t>
            </a:r>
            <a:endParaRPr lang="cs-CZ" dirty="0"/>
          </a:p>
          <a:p>
            <a:pPr lvl="1"/>
            <a:r>
              <a:rPr lang="cs-CZ" dirty="0"/>
              <a:t>Pokud je příčinou pozbytí způsobilosti pracovní úraz, onemocnění nemocí z povolání nebo ohrožení touto nemocí, přísluší při skončení pracovního poměru dohodou nebo výpovědí jednorázová náhrada ve výši </a:t>
            </a:r>
            <a:r>
              <a:rPr lang="cs-CZ" b="1" dirty="0"/>
              <a:t>12násobku PMV</a:t>
            </a:r>
            <a:endParaRPr lang="cs-CZ" dirty="0"/>
          </a:p>
          <a:p>
            <a:pPr lvl="1"/>
            <a:r>
              <a:rPr lang="cs-CZ" dirty="0"/>
              <a:t>Splatnost </a:t>
            </a:r>
            <a:r>
              <a:rPr lang="cs-CZ" b="1" dirty="0"/>
              <a:t>po skončení pracovního poměru v nejbližším výplatním termínu</a:t>
            </a:r>
            <a:r>
              <a:rPr lang="cs-CZ" dirty="0"/>
              <a:t>,</a:t>
            </a:r>
            <a:r>
              <a:rPr lang="cs-CZ" b="1" dirty="0"/>
              <a:t> </a:t>
            </a:r>
            <a:r>
              <a:rPr lang="cs-CZ" dirty="0"/>
              <a:t>pokud není písemně dohodnuta výplata v den skončení pracovního poměru nebo pozdější termín výplaty</a:t>
            </a:r>
          </a:p>
          <a:p>
            <a:pPr lvl="1"/>
            <a:r>
              <a:rPr lang="cs-CZ" dirty="0"/>
              <a:t>Byl-li vydán lékařský posudek až po skončení pracovního poměru, je zaměstnavatel povinen vyplatit náhradu v nejbližším výplatním termínu po vydání lékařského posudku</a:t>
            </a:r>
          </a:p>
          <a:p>
            <a:pPr lvl="1"/>
            <a:r>
              <a:rPr lang="cs-CZ" dirty="0"/>
              <a:t>Došlo-li k přezkumu lékařského posudku, je zaměstnavatel povinen náhradu vyplatit v nejbližším výplatním termínu po potvrzení lékařského posudku správním orgánem</a:t>
            </a:r>
          </a:p>
        </p:txBody>
      </p:sp>
    </p:spTree>
    <p:extLst>
      <p:ext uri="{BB962C8B-B14F-4D97-AF65-F5344CB8AC3E}">
        <p14:creationId xmlns:p14="http://schemas.microsoft.com/office/powerpoint/2010/main" val="8346454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57185-C3D7-2131-C4AF-61EB7450520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6E8E5F1-BB71-8416-2B54-BDF057F1BF9D}"/>
              </a:ext>
            </a:extLst>
          </p:cNvPr>
          <p:cNvSpPr>
            <a:spLocks noGrp="1"/>
          </p:cNvSpPr>
          <p:nvPr>
            <p:ph type="title"/>
          </p:nvPr>
        </p:nvSpPr>
        <p:spPr>
          <a:xfrm>
            <a:off x="465021" y="436136"/>
            <a:ext cx="11247553" cy="443198"/>
          </a:xfrm>
        </p:spPr>
        <p:txBody>
          <a:bodyPr/>
          <a:lstStyle/>
          <a:p>
            <a:r>
              <a:rPr lang="cs-CZ" sz="3200" dirty="0"/>
              <a:t>Skončení pracovního poměru</a:t>
            </a:r>
          </a:p>
        </p:txBody>
      </p:sp>
      <p:sp>
        <p:nvSpPr>
          <p:cNvPr id="3" name="Zástupný symbol pro obsah 2">
            <a:extLst>
              <a:ext uri="{FF2B5EF4-FFF2-40B4-BE49-F238E27FC236}">
                <a16:creationId xmlns:a16="http://schemas.microsoft.com/office/drawing/2014/main" id="{2EDC9077-819F-182A-38D2-94120A7CF76C}"/>
              </a:ext>
            </a:extLst>
          </p:cNvPr>
          <p:cNvSpPr>
            <a:spLocks noGrp="1"/>
          </p:cNvSpPr>
          <p:nvPr>
            <p:ph type="body" sz="quarter" idx="11"/>
          </p:nvPr>
        </p:nvSpPr>
        <p:spPr>
          <a:xfrm>
            <a:off x="496522" y="2074702"/>
            <a:ext cx="11216052" cy="4450642"/>
          </a:xfrm>
        </p:spPr>
        <p:txBody>
          <a:bodyPr>
            <a:normAutofit/>
          </a:bodyPr>
          <a:lstStyle/>
          <a:p>
            <a:r>
              <a:rPr lang="cs-CZ" b="1" dirty="0"/>
              <a:t>Skončení pracovního poměru ze zdravotních důvodů</a:t>
            </a:r>
          </a:p>
          <a:p>
            <a:r>
              <a:rPr lang="cs-CZ" dirty="0"/>
              <a:t>Hlavní rozdíly mezi </a:t>
            </a:r>
            <a:r>
              <a:rPr lang="cs-CZ" b="1" dirty="0"/>
              <a:t>odstupným</a:t>
            </a:r>
            <a:r>
              <a:rPr lang="cs-CZ" dirty="0"/>
              <a:t> a </a:t>
            </a:r>
            <a:r>
              <a:rPr lang="cs-CZ" b="1" dirty="0"/>
              <a:t>jednorázovou náhradou</a:t>
            </a:r>
            <a:endParaRPr lang="cs-CZ" dirty="0"/>
          </a:p>
          <a:p>
            <a:pPr lvl="1"/>
            <a:r>
              <a:rPr lang="cs-CZ" dirty="0"/>
              <a:t>Odstupné platil zaměstnavatel, náhradu pojišťovna</a:t>
            </a:r>
          </a:p>
          <a:p>
            <a:pPr lvl="1"/>
            <a:r>
              <a:rPr lang="cs-CZ" dirty="0"/>
              <a:t>Odstupné se nesnižuje při částečném zproštění odpovědnosti, náhrada ano</a:t>
            </a:r>
          </a:p>
          <a:p>
            <a:pPr lvl="1"/>
            <a:r>
              <a:rPr lang="cs-CZ" dirty="0"/>
              <a:t>Při nemoci z povolání lze regresně požadovat část náhrady po předchozích zaměstnavatelích</a:t>
            </a:r>
          </a:p>
          <a:p>
            <a:r>
              <a:rPr lang="cs-CZ" dirty="0"/>
              <a:t>Ani náhrada však nebude podléhat odvodům pojistného na sociální pojištění a zdravotní pojištění</a:t>
            </a:r>
          </a:p>
          <a:p>
            <a:r>
              <a:rPr lang="cs-CZ" dirty="0"/>
              <a:t>Ani náhrada nebude příslušet zaměstnancům na základě DPP a DPČ</a:t>
            </a:r>
          </a:p>
          <a:p>
            <a:r>
              <a:rPr lang="cs-CZ" dirty="0"/>
              <a:t>Lékařský posudek pro účely posouzení, zda je </a:t>
            </a:r>
            <a:r>
              <a:rPr lang="pt-BR" dirty="0"/>
              <a:t>onemocnění způsobeno pracovním úrazem nebo nemocí z povolání</a:t>
            </a:r>
            <a:r>
              <a:rPr lang="cs-CZ" dirty="0"/>
              <a:t>, musí oprávněná osoba zajistit bez zbytečného odkladu a lze jej vydat i po ukončení pracovněprávního vztahu</a:t>
            </a:r>
          </a:p>
          <a:p>
            <a:r>
              <a:rPr lang="cs-CZ" dirty="0"/>
              <a:t>Druhý důvod (dosažení nejvyšší přípustné expozice) stále s odstupným</a:t>
            </a:r>
          </a:p>
          <a:p>
            <a:r>
              <a:rPr lang="cs-CZ" dirty="0"/>
              <a:t>Přechodné ustanovení – pokud právo na odstupné vzniklo před novelou, nepřísluší náhrada při skončení, ale odstupné</a:t>
            </a:r>
          </a:p>
        </p:txBody>
      </p:sp>
    </p:spTree>
    <p:extLst>
      <p:ext uri="{BB962C8B-B14F-4D97-AF65-F5344CB8AC3E}">
        <p14:creationId xmlns:p14="http://schemas.microsoft.com/office/powerpoint/2010/main" val="1146093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57185-C3D7-2131-C4AF-61EB7450520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6E8E5F1-BB71-8416-2B54-BDF057F1BF9D}"/>
              </a:ext>
            </a:extLst>
          </p:cNvPr>
          <p:cNvSpPr>
            <a:spLocks noGrp="1"/>
          </p:cNvSpPr>
          <p:nvPr>
            <p:ph type="title"/>
          </p:nvPr>
        </p:nvSpPr>
        <p:spPr>
          <a:xfrm>
            <a:off x="465021" y="436136"/>
            <a:ext cx="11247553" cy="443198"/>
          </a:xfrm>
        </p:spPr>
        <p:txBody>
          <a:bodyPr/>
          <a:lstStyle/>
          <a:p>
            <a:r>
              <a:rPr lang="cs-CZ" sz="3200" dirty="0"/>
              <a:t>Skončení pracovního poměru</a:t>
            </a:r>
          </a:p>
        </p:txBody>
      </p:sp>
      <p:sp>
        <p:nvSpPr>
          <p:cNvPr id="3" name="Zástupný symbol pro obsah 2">
            <a:extLst>
              <a:ext uri="{FF2B5EF4-FFF2-40B4-BE49-F238E27FC236}">
                <a16:creationId xmlns:a16="http://schemas.microsoft.com/office/drawing/2014/main" id="{2EDC9077-819F-182A-38D2-94120A7CF76C}"/>
              </a:ext>
            </a:extLst>
          </p:cNvPr>
          <p:cNvSpPr>
            <a:spLocks noGrp="1"/>
          </p:cNvSpPr>
          <p:nvPr>
            <p:ph type="body" sz="quarter" idx="11"/>
          </p:nvPr>
        </p:nvSpPr>
        <p:spPr>
          <a:xfrm>
            <a:off x="496522" y="2074702"/>
            <a:ext cx="11216052" cy="4450642"/>
          </a:xfrm>
        </p:spPr>
        <p:txBody>
          <a:bodyPr>
            <a:normAutofit/>
          </a:bodyPr>
          <a:lstStyle/>
          <a:p>
            <a:r>
              <a:rPr lang="cs-CZ" b="1" dirty="0"/>
              <a:t>Skončení pracovního poměru z disciplinárních důvodů</a:t>
            </a:r>
          </a:p>
          <a:p>
            <a:r>
              <a:rPr lang="cs-CZ" dirty="0"/>
              <a:t>Krátké prekluzivní lhůty pro rozvázání pracovního poměru z disciplinárních důvodů</a:t>
            </a:r>
          </a:p>
          <a:p>
            <a:r>
              <a:rPr lang="cs-CZ" dirty="0"/>
              <a:t>Prodloužení subjektivní lhůty z 2 měsíců na 3 měsíce</a:t>
            </a:r>
          </a:p>
          <a:p>
            <a:r>
              <a:rPr lang="cs-CZ" dirty="0"/>
              <a:t>Prodloužení objektivní lhůty z 1 roku na 15 měsíců</a:t>
            </a:r>
          </a:p>
          <a:p>
            <a:r>
              <a:rPr lang="cs-CZ" dirty="0"/>
              <a:t>Nemění se lhůty pro okamžité zrušení ze strany zaměstnance</a:t>
            </a:r>
          </a:p>
          <a:p>
            <a:r>
              <a:rPr lang="cs-CZ" dirty="0"/>
              <a:t>Nemění se lhůty pro výpověď dle § 52 písm. h) ZP</a:t>
            </a:r>
          </a:p>
          <a:p>
            <a:r>
              <a:rPr lang="cs-CZ" dirty="0"/>
              <a:t>Přechodné ustanovení – pokud důvod výpovědi/okamžitého zrušení vznikl před novelou, platí lhůty před novelou</a:t>
            </a:r>
          </a:p>
          <a:p>
            <a:pPr marL="0" indent="0">
              <a:buNone/>
            </a:pPr>
            <a:endParaRPr lang="cs-CZ" dirty="0"/>
          </a:p>
          <a:p>
            <a:r>
              <a:rPr lang="cs-CZ" b="1" dirty="0"/>
              <a:t>Náhrady z neplatného rozvázání pracovního poměru</a:t>
            </a:r>
          </a:p>
          <a:p>
            <a:r>
              <a:rPr lang="cs-CZ" dirty="0"/>
              <a:t>Odpadá pořádková povinnost oznámit trvání na dalším zaměstnávání bez zbytečného odkladu</a:t>
            </a:r>
          </a:p>
          <a:p>
            <a:r>
              <a:rPr lang="cs-CZ" dirty="0"/>
              <a:t>K náhradě mzdy či platu přibývá v souladu s judikaturou SD EU dovolená (ale ve větším rozsahu, než požadoval SD EU a související judikatura NS ČR – 21 Cdo 1053/2022)</a:t>
            </a:r>
          </a:p>
          <a:p>
            <a:r>
              <a:rPr lang="cs-CZ" dirty="0"/>
              <a:t>Moderace náhrady mzdy i v případě jiné výdělečné činnosti (např. OSVČ)</a:t>
            </a:r>
          </a:p>
        </p:txBody>
      </p:sp>
    </p:spTree>
    <p:extLst>
      <p:ext uri="{BB962C8B-B14F-4D97-AF65-F5344CB8AC3E}">
        <p14:creationId xmlns:p14="http://schemas.microsoft.com/office/powerpoint/2010/main" val="897947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Práce osob mladších 15 let</a:t>
            </a:r>
          </a:p>
        </p:txBody>
      </p:sp>
      <p:sp>
        <p:nvSpPr>
          <p:cNvPr id="3" name="Zástupný symbol pro obsah 2"/>
          <p:cNvSpPr>
            <a:spLocks noGrp="1"/>
          </p:cNvSpPr>
          <p:nvPr>
            <p:ph type="body" sz="quarter" idx="11"/>
          </p:nvPr>
        </p:nvSpPr>
        <p:spPr>
          <a:xfrm>
            <a:off x="496522" y="2074702"/>
            <a:ext cx="11216052" cy="4522650"/>
          </a:xfrm>
        </p:spPr>
        <p:txBody>
          <a:bodyPr>
            <a:normAutofit/>
          </a:bodyPr>
          <a:lstStyle/>
          <a:p>
            <a:r>
              <a:rPr lang="cs-CZ" dirty="0"/>
              <a:t>Změna v občanském zákoníku – obecně platil zákaz práce mladších 15 let nebo kteří neukončili povinnou školní docházku</a:t>
            </a:r>
          </a:p>
          <a:p>
            <a:r>
              <a:rPr lang="cs-CZ" dirty="0"/>
              <a:t>Novinka: nezletilý, který dovršil čtrnáct let, bude moci vykonávat závislou práci v období hlavních prázdnin</a:t>
            </a:r>
          </a:p>
          <a:p>
            <a:pPr lvl="1"/>
            <a:r>
              <a:rPr lang="cs-CZ" dirty="0"/>
              <a:t>Hlavní prázdniny = červenec a srpen (hlavní prázdniny trvají od skončení druhého pololetí školního vyučování do zahájení prvního pololetí v novém školním roce)</a:t>
            </a:r>
          </a:p>
          <a:p>
            <a:pPr lvl="1"/>
            <a:r>
              <a:rPr lang="cs-CZ" dirty="0"/>
              <a:t>Písemný souhlas zákonného zástupce</a:t>
            </a:r>
          </a:p>
          <a:p>
            <a:pPr lvl="1"/>
            <a:r>
              <a:rPr lang="cs-CZ" dirty="0"/>
              <a:t>Délka směny 7 hodin</a:t>
            </a:r>
          </a:p>
          <a:p>
            <a:pPr lvl="1"/>
            <a:r>
              <a:rPr lang="cs-CZ" dirty="0"/>
              <a:t>Délka týdenní pracovní doby 35 hodin</a:t>
            </a:r>
          </a:p>
          <a:p>
            <a:pPr lvl="1"/>
            <a:r>
              <a:rPr lang="cs-CZ" dirty="0"/>
              <a:t>Posuzuje se souhrnně ve všech pracovněprávních vztazích</a:t>
            </a:r>
          </a:p>
          <a:p>
            <a:pPr lvl="1"/>
            <a:r>
              <a:rPr lang="cs-CZ" dirty="0"/>
              <a:t>Denní odpočinek 14 hodin</a:t>
            </a:r>
          </a:p>
          <a:p>
            <a:pPr lvl="1"/>
            <a:r>
              <a:rPr lang="cs-CZ" dirty="0"/>
              <a:t>Pouze lehké práce (kategorie první podle zákona o ochraně veřejného zdraví + nesmí být součástí práce činnost, pro jejíž výkon jsou podmínky stanoveny jiným právním předpisem)</a:t>
            </a:r>
          </a:p>
          <a:p>
            <a:pPr lvl="1"/>
            <a:r>
              <a:rPr lang="cs-CZ" dirty="0"/>
              <a:t>Nesmí škodit zdraví, vzdělávání, morálnímu rozvoji</a:t>
            </a:r>
          </a:p>
          <a:p>
            <a:pPr lvl="1"/>
            <a:r>
              <a:rPr lang="cs-CZ" dirty="0"/>
              <a:t>Nesmí pracovat přesčas, v noci ani mezi 20. a 22. hodinou</a:t>
            </a:r>
          </a:p>
        </p:txBody>
      </p:sp>
    </p:spTree>
    <p:extLst>
      <p:ext uri="{BB962C8B-B14F-4D97-AF65-F5344CB8AC3E}">
        <p14:creationId xmlns:p14="http://schemas.microsoft.com/office/powerpoint/2010/main" val="1127712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„Letní“ novela zákoníku práce</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Zákon č.</a:t>
            </a:r>
            <a:r>
              <a:rPr lang="cs-CZ" b="1" dirty="0"/>
              <a:t> 230/2024 Sb.</a:t>
            </a:r>
          </a:p>
          <a:p>
            <a:r>
              <a:rPr lang="cs-CZ" dirty="0"/>
              <a:t>Vyhlášen ve Sbírce zákonů 31. 7. 2024</a:t>
            </a:r>
          </a:p>
          <a:p>
            <a:r>
              <a:rPr lang="cs-CZ" dirty="0"/>
              <a:t>Účinnost z převážné části od </a:t>
            </a:r>
            <a:r>
              <a:rPr lang="cs-CZ" b="1" dirty="0"/>
              <a:t>1. 8. 2024</a:t>
            </a:r>
          </a:p>
          <a:p>
            <a:r>
              <a:rPr lang="cs-CZ" dirty="0"/>
              <a:t>Částečně odložena na </a:t>
            </a:r>
            <a:r>
              <a:rPr lang="cs-CZ" b="1" dirty="0"/>
              <a:t>1. 1. 2025</a:t>
            </a:r>
            <a:endParaRPr lang="cs-CZ" dirty="0"/>
          </a:p>
          <a:p>
            <a:endParaRPr lang="cs-CZ" dirty="0"/>
          </a:p>
        </p:txBody>
      </p:sp>
    </p:spTree>
    <p:extLst>
      <p:ext uri="{BB962C8B-B14F-4D97-AF65-F5344CB8AC3E}">
        <p14:creationId xmlns:p14="http://schemas.microsoft.com/office/powerpoint/2010/main" val="29599407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Zkrácení denního odpočinku</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Nepřetržitý denní odpočinek obecně nejméně 11 hodin (u mladistvých 12 hodin)</a:t>
            </a:r>
          </a:p>
          <a:p>
            <a:r>
              <a:rPr lang="cs-CZ" dirty="0"/>
              <a:t>Lze výjimečně v případech dle § 90 odst. 2 ZP zkrátit na 8 hodin</a:t>
            </a:r>
          </a:p>
          <a:p>
            <a:r>
              <a:rPr lang="cs-CZ" dirty="0"/>
              <a:t>Nově bude možné výjimečné zkrácení až na 6 hodin:</a:t>
            </a:r>
          </a:p>
          <a:p>
            <a:pPr lvl="1"/>
            <a:r>
              <a:rPr lang="cs-CZ" dirty="0"/>
              <a:t>Je-li to nezbytné k:</a:t>
            </a:r>
          </a:p>
          <a:p>
            <a:pPr lvl="2"/>
            <a:r>
              <a:rPr lang="cs-CZ" dirty="0"/>
              <a:t>Odvrácení havárie</a:t>
            </a:r>
          </a:p>
          <a:p>
            <a:pPr lvl="2"/>
            <a:r>
              <a:rPr lang="cs-CZ" dirty="0"/>
              <a:t>Odvrácení živelní události</a:t>
            </a:r>
          </a:p>
          <a:p>
            <a:pPr lvl="2"/>
            <a:r>
              <a:rPr lang="cs-CZ" dirty="0"/>
              <a:t>Odvrácení jiné mimořádné události</a:t>
            </a:r>
          </a:p>
          <a:p>
            <a:pPr lvl="2"/>
            <a:r>
              <a:rPr lang="cs-CZ" dirty="0"/>
              <a:t>Odstranění či zmírnění jejich bezprostředních následků</a:t>
            </a:r>
          </a:p>
          <a:p>
            <a:pPr lvl="1"/>
            <a:r>
              <a:rPr lang="cs-CZ" dirty="0"/>
              <a:t>Pouze zaměstnanci staršímu 18 let</a:t>
            </a:r>
          </a:p>
          <a:p>
            <a:pPr lvl="1"/>
            <a:r>
              <a:rPr lang="cs-CZ" dirty="0"/>
              <a:t>Za podmínky, že následující odpočinek bude prodloužen o dobu zkrácení tohoto odpočinku</a:t>
            </a:r>
          </a:p>
        </p:txBody>
      </p:sp>
    </p:spTree>
    <p:extLst>
      <p:ext uri="{BB962C8B-B14F-4D97-AF65-F5344CB8AC3E}">
        <p14:creationId xmlns:p14="http://schemas.microsoft.com/office/powerpoint/2010/main" val="23498590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Pokračování digitalizace HR agendy</a:t>
            </a:r>
            <a:endParaRPr lang="cs-CZ" dirty="0"/>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b="1" dirty="0"/>
              <a:t>Aktuální stav</a:t>
            </a:r>
          </a:p>
          <a:p>
            <a:r>
              <a:rPr lang="cs-CZ" dirty="0"/>
              <a:t>Rozdíl mezi smlouvami a jednostrannými písemnostmi</a:t>
            </a:r>
          </a:p>
          <a:p>
            <a:r>
              <a:rPr lang="cs-CZ" b="1" dirty="0"/>
              <a:t>Smlouvy</a:t>
            </a:r>
          </a:p>
          <a:p>
            <a:r>
              <a:rPr lang="cs-CZ" dirty="0"/>
              <a:t>Možnost</a:t>
            </a:r>
            <a:r>
              <a:rPr lang="cs-CZ" b="1" dirty="0"/>
              <a:t> uzavírat pracovní smlouvu, DPP, DPČ a jejich změny či skončení dohodou elektronicky</a:t>
            </a:r>
            <a:endParaRPr lang="cs-CZ" dirty="0"/>
          </a:p>
          <a:p>
            <a:pPr lvl="1"/>
            <a:r>
              <a:rPr lang="cs-CZ" dirty="0"/>
              <a:t>Vychází z dřívější judikatury, podle níž se uzavírání smluv řídí občanským zákoníkem, nikoli ustanoveními o doručování v zákoníku práce – ta mají vliv na platnost, nikoli na uzavření smlouvy jako takové</a:t>
            </a:r>
          </a:p>
          <a:p>
            <a:pPr lvl="1"/>
            <a:r>
              <a:rPr lang="cs-CZ" dirty="0"/>
              <a:t>Nejen e-mailem, ale i skrze HR systém, </a:t>
            </a:r>
            <a:r>
              <a:rPr lang="cs-CZ" dirty="0" err="1"/>
              <a:t>DocuSign</a:t>
            </a:r>
            <a:r>
              <a:rPr lang="cs-CZ" dirty="0"/>
              <a:t> atd.</a:t>
            </a:r>
          </a:p>
          <a:p>
            <a:pPr lvl="2"/>
            <a:r>
              <a:rPr lang="cs-CZ" dirty="0"/>
              <a:t>Stačí „prostý“ elektronický podpis, je ale důležitá „auditní stopa“ (první judikáty v nepracovněprávních věcech svědčí ve prospěch </a:t>
            </a:r>
            <a:r>
              <a:rPr lang="cs-CZ" dirty="0" err="1"/>
              <a:t>DocuSign</a:t>
            </a:r>
            <a:r>
              <a:rPr lang="cs-CZ" dirty="0"/>
              <a:t>)</a:t>
            </a:r>
          </a:p>
          <a:p>
            <a:pPr lvl="1"/>
            <a:r>
              <a:rPr lang="cs-CZ" dirty="0"/>
              <a:t>Povinnost zaměstnavatele zaslat vyhotovení na soukromý e-mail, cloudové úložiště, WhatsApp (elektronická adresa zaměstnance, která není v dispozici zaměstnavatele, a zaměstnanec ji pro tyto účely písemně sdělil)</a:t>
            </a:r>
          </a:p>
          <a:p>
            <a:pPr lvl="1"/>
            <a:r>
              <a:rPr lang="cs-CZ" dirty="0"/>
              <a:t>Zaměstnanec možnost písemně odstoupit do 7 dnů od dodání jejich vyhotovení na elektronickou adresu, ledaže už započato s plněním nebo dohoda o skončení</a:t>
            </a:r>
          </a:p>
          <a:p>
            <a:pPr lvl="1"/>
            <a:r>
              <a:rPr lang="cs-CZ" dirty="0"/>
              <a:t>Odstoupení jinak než písemně = nicotnost</a:t>
            </a:r>
          </a:p>
        </p:txBody>
      </p:sp>
    </p:spTree>
    <p:extLst>
      <p:ext uri="{BB962C8B-B14F-4D97-AF65-F5344CB8AC3E}">
        <p14:creationId xmlns:p14="http://schemas.microsoft.com/office/powerpoint/2010/main" val="41980218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Pokračování digitalizace HR agendy</a:t>
            </a:r>
            <a:endParaRPr lang="cs-CZ" dirty="0"/>
          </a:p>
        </p:txBody>
      </p:sp>
      <p:sp>
        <p:nvSpPr>
          <p:cNvPr id="3" name="Zástupný symbol pro obsah 2"/>
          <p:cNvSpPr>
            <a:spLocks noGrp="1"/>
          </p:cNvSpPr>
          <p:nvPr>
            <p:ph type="body" sz="quarter" idx="11"/>
          </p:nvPr>
        </p:nvSpPr>
        <p:spPr>
          <a:xfrm>
            <a:off x="496522" y="2074702"/>
            <a:ext cx="11216052" cy="4090601"/>
          </a:xfrm>
        </p:spPr>
        <p:txBody>
          <a:bodyPr>
            <a:normAutofit/>
          </a:bodyPr>
          <a:lstStyle/>
          <a:p>
            <a:r>
              <a:rPr lang="cs-CZ" b="1" dirty="0"/>
              <a:t>Aktuální stav</a:t>
            </a:r>
          </a:p>
          <a:p>
            <a:r>
              <a:rPr lang="cs-CZ" dirty="0"/>
              <a:t>(Elektronické) </a:t>
            </a:r>
            <a:r>
              <a:rPr lang="cs-CZ" b="1" dirty="0"/>
              <a:t>doručování jednostranných písemností</a:t>
            </a:r>
          </a:p>
          <a:p>
            <a:pPr lvl="1"/>
            <a:r>
              <a:rPr lang="cs-CZ" dirty="0"/>
              <a:t>Výčet důležitých písemností:</a:t>
            </a:r>
          </a:p>
          <a:p>
            <a:pPr lvl="2"/>
            <a:r>
              <a:rPr lang="cs-CZ" dirty="0"/>
              <a:t>Výpověď, okamžité zrušení, zrušení ve zkušební době</a:t>
            </a:r>
          </a:p>
          <a:p>
            <a:pPr lvl="2"/>
            <a:r>
              <a:rPr lang="cs-CZ" dirty="0"/>
              <a:t>Další písemnosti týkající se skončení pracovního poměru/DPP/DPČ (určitě vytýkací dopisy dle § 52 písm. f) a g) ZP, určitě výzva dle § 69 ZP, zřejmě zápočtový list?)</a:t>
            </a:r>
          </a:p>
          <a:p>
            <a:pPr lvl="2"/>
            <a:r>
              <a:rPr lang="cs-CZ" dirty="0"/>
              <a:t>Odvolání z vedoucího místa, vzdání se vedoucího místa</a:t>
            </a:r>
          </a:p>
          <a:p>
            <a:pPr lvl="2"/>
            <a:r>
              <a:rPr lang="cs-CZ" dirty="0"/>
              <a:t>Mzdový/platový výměr</a:t>
            </a:r>
          </a:p>
          <a:p>
            <a:pPr lvl="1"/>
            <a:r>
              <a:rPr lang="cs-CZ" dirty="0"/>
              <a:t>Doručování dle volby zaměstnavatele:</a:t>
            </a:r>
          </a:p>
          <a:p>
            <a:pPr lvl="2"/>
            <a:r>
              <a:rPr lang="cs-CZ" dirty="0"/>
              <a:t>Předáním na pracovišti zaměstnavatele (tj. ne home office)</a:t>
            </a:r>
          </a:p>
          <a:p>
            <a:pPr lvl="2"/>
            <a:r>
              <a:rPr lang="cs-CZ" dirty="0"/>
              <a:t>Předáním kdekoli bude zaměstnanec zastižen (tj. toto je případně home office)</a:t>
            </a:r>
          </a:p>
          <a:p>
            <a:pPr lvl="2"/>
            <a:r>
              <a:rPr lang="cs-CZ" dirty="0"/>
              <a:t>Datovou schránkou</a:t>
            </a:r>
          </a:p>
          <a:p>
            <a:pPr lvl="2"/>
            <a:r>
              <a:rPr lang="cs-CZ" dirty="0"/>
              <a:t>Elektronicky (e-mail, WhatsApp apod.)</a:t>
            </a:r>
          </a:p>
          <a:p>
            <a:pPr lvl="1"/>
            <a:r>
              <a:rPr lang="cs-CZ" dirty="0"/>
              <a:t>Pokud nejde na pracovišti zaměstnavatele, lze poštou</a:t>
            </a:r>
          </a:p>
        </p:txBody>
      </p:sp>
    </p:spTree>
    <p:extLst>
      <p:ext uri="{BB962C8B-B14F-4D97-AF65-F5344CB8AC3E}">
        <p14:creationId xmlns:p14="http://schemas.microsoft.com/office/powerpoint/2010/main" val="9910706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Pokračování digitalizace HR agendy</a:t>
            </a:r>
            <a:endParaRPr lang="cs-CZ" dirty="0"/>
          </a:p>
        </p:txBody>
      </p:sp>
      <p:sp>
        <p:nvSpPr>
          <p:cNvPr id="3" name="Zástupný symbol pro obsah 2"/>
          <p:cNvSpPr>
            <a:spLocks noGrp="1"/>
          </p:cNvSpPr>
          <p:nvPr>
            <p:ph type="body" sz="quarter" idx="11"/>
          </p:nvPr>
        </p:nvSpPr>
        <p:spPr>
          <a:xfrm>
            <a:off x="496522" y="2074702"/>
            <a:ext cx="11216052" cy="4090601"/>
          </a:xfrm>
        </p:spPr>
        <p:txBody>
          <a:bodyPr>
            <a:normAutofit/>
          </a:bodyPr>
          <a:lstStyle/>
          <a:p>
            <a:r>
              <a:rPr lang="cs-CZ" b="1" dirty="0"/>
              <a:t>Aktuální stav</a:t>
            </a:r>
          </a:p>
          <a:p>
            <a:r>
              <a:rPr lang="cs-CZ" dirty="0"/>
              <a:t>Při doručování na pracovišti nebo kdekoli bude zaměstnanec zastižen, nadále platí, že doručeno je i tehdy, když zaměstnanec přijetí písemnosti odmítne</a:t>
            </a:r>
          </a:p>
          <a:p>
            <a:r>
              <a:rPr lang="cs-CZ" dirty="0"/>
              <a:t>Podmínky poštovního doručování se v posledních letech nezměnily</a:t>
            </a:r>
          </a:p>
          <a:p>
            <a:r>
              <a:rPr lang="cs-CZ" b="1" dirty="0"/>
              <a:t>Doručování elektronicky</a:t>
            </a:r>
            <a:r>
              <a:rPr lang="cs-CZ" dirty="0"/>
              <a:t>:</a:t>
            </a:r>
          </a:p>
          <a:p>
            <a:pPr lvl="1"/>
            <a:r>
              <a:rPr lang="cs-CZ" dirty="0"/>
              <a:t>Písemný, informovaný souhlas (zejm. informace o fikci doručení, doporučena informace o celém postupu – o jaké písemnosti jde, jak se doručují, jak se souhlas odvolává…)</a:t>
            </a:r>
          </a:p>
          <a:p>
            <a:pPr lvl="1"/>
            <a:r>
              <a:rPr lang="cs-CZ" dirty="0"/>
              <a:t>Právo souhlas písemně odvolat bez udání důvodu s účinky „ex </a:t>
            </a:r>
            <a:r>
              <a:rPr lang="cs-CZ" dirty="0" err="1"/>
              <a:t>nunc</a:t>
            </a:r>
            <a:r>
              <a:rPr lang="cs-CZ" dirty="0"/>
              <a:t>“</a:t>
            </a:r>
          </a:p>
          <a:p>
            <a:pPr lvl="1"/>
            <a:r>
              <a:rPr lang="cs-CZ" dirty="0"/>
              <a:t>Na elektronickou adresu sdělenou v samostatném písemném prohlášení zaměstnavateli (nutno oddělit od pracovní smlouvy i jiných dokumentů)</a:t>
            </a:r>
          </a:p>
          <a:p>
            <a:pPr lvl="2"/>
            <a:r>
              <a:rPr lang="cs-CZ" dirty="0"/>
              <a:t>Adresa nesmí být v dispozici zaměstnavatele (tj. opět „soukromý e-mail“)</a:t>
            </a:r>
          </a:p>
          <a:p>
            <a:pPr lvl="1"/>
            <a:r>
              <a:rPr lang="cs-CZ" dirty="0"/>
              <a:t>Písemnost s uznávaným elektronickým podpisem</a:t>
            </a:r>
          </a:p>
          <a:p>
            <a:pPr lvl="1"/>
            <a:r>
              <a:rPr lang="cs-CZ" dirty="0"/>
              <a:t>Doručena tím, že zaměstnanec (už bez uznávaného elektronického podpisu) potvrdí dodání</a:t>
            </a:r>
          </a:p>
          <a:p>
            <a:pPr lvl="2"/>
            <a:r>
              <a:rPr lang="cs-CZ" dirty="0"/>
              <a:t>Nepotvrdí-li, fikce doručení po 15 kalendářních dnech, ale dodání prokazuje zaměstnavatel</a:t>
            </a:r>
          </a:p>
        </p:txBody>
      </p:sp>
    </p:spTree>
    <p:extLst>
      <p:ext uri="{BB962C8B-B14F-4D97-AF65-F5344CB8AC3E}">
        <p14:creationId xmlns:p14="http://schemas.microsoft.com/office/powerpoint/2010/main" val="1630079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Pokračování digitalizace HR agendy</a:t>
            </a:r>
            <a:endParaRPr lang="cs-CZ" dirty="0"/>
          </a:p>
        </p:txBody>
      </p:sp>
      <p:sp>
        <p:nvSpPr>
          <p:cNvPr id="3" name="Zástupný symbol pro obsah 2"/>
          <p:cNvSpPr>
            <a:spLocks noGrp="1"/>
          </p:cNvSpPr>
          <p:nvPr>
            <p:ph type="body" sz="quarter" idx="11"/>
          </p:nvPr>
        </p:nvSpPr>
        <p:spPr>
          <a:xfrm>
            <a:off x="496522" y="2074702"/>
            <a:ext cx="11216052" cy="3442529"/>
          </a:xfrm>
        </p:spPr>
        <p:txBody>
          <a:bodyPr>
            <a:normAutofit/>
          </a:bodyPr>
          <a:lstStyle/>
          <a:p>
            <a:r>
              <a:rPr lang="cs-CZ" b="1" dirty="0"/>
              <a:t>Aktuální stav</a:t>
            </a:r>
          </a:p>
          <a:p>
            <a:r>
              <a:rPr lang="cs-CZ" b="1" dirty="0"/>
              <a:t>Doručování do datové schránky </a:t>
            </a:r>
            <a:r>
              <a:rPr lang="cs-CZ" dirty="0"/>
              <a:t>zaměstnance:</a:t>
            </a:r>
          </a:p>
          <a:p>
            <a:pPr lvl="1"/>
            <a:r>
              <a:rPr lang="cs-CZ" dirty="0"/>
              <a:t>I bez souhlasu zaměstnance</a:t>
            </a:r>
          </a:p>
          <a:p>
            <a:pPr lvl="1"/>
            <a:r>
              <a:rPr lang="cs-CZ" dirty="0"/>
              <a:t>Možnost zaměstnance znepřístupnit datovou schránku pro dodávání dokumentů podle zákona o elektronických úkonech a autorizované konverzi dokumentů</a:t>
            </a:r>
          </a:p>
          <a:p>
            <a:pPr lvl="1"/>
            <a:r>
              <a:rPr lang="cs-CZ" dirty="0"/>
              <a:t>Fikce doručení po 10 kalendářních dnech</a:t>
            </a:r>
          </a:p>
          <a:p>
            <a:pPr lvl="1"/>
            <a:r>
              <a:rPr lang="cs-CZ" dirty="0"/>
              <a:t>Není třeba uznávaný elektronický podpis, ale opět otázka auditní stopy</a:t>
            </a:r>
          </a:p>
          <a:p>
            <a:pPr lvl="1"/>
            <a:r>
              <a:rPr lang="cs-CZ" dirty="0"/>
              <a:t>Datová schránka FO x datová schránka PFO</a:t>
            </a:r>
          </a:p>
        </p:txBody>
      </p:sp>
    </p:spTree>
    <p:extLst>
      <p:ext uri="{BB962C8B-B14F-4D97-AF65-F5344CB8AC3E}">
        <p14:creationId xmlns:p14="http://schemas.microsoft.com/office/powerpoint/2010/main" val="18093165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Pokračování digitalizace HR agendy</a:t>
            </a:r>
            <a:endParaRPr lang="cs-CZ" dirty="0"/>
          </a:p>
        </p:txBody>
      </p:sp>
      <p:sp>
        <p:nvSpPr>
          <p:cNvPr id="3" name="Zástupný symbol pro obsah 2"/>
          <p:cNvSpPr>
            <a:spLocks noGrp="1"/>
          </p:cNvSpPr>
          <p:nvPr>
            <p:ph type="body" sz="quarter" idx="11"/>
          </p:nvPr>
        </p:nvSpPr>
        <p:spPr>
          <a:xfrm>
            <a:off x="496522" y="2074702"/>
            <a:ext cx="11216052" cy="3658553"/>
          </a:xfrm>
        </p:spPr>
        <p:txBody>
          <a:bodyPr>
            <a:normAutofit/>
          </a:bodyPr>
          <a:lstStyle/>
          <a:p>
            <a:r>
              <a:rPr lang="cs-CZ" b="1" dirty="0"/>
              <a:t>Aktuální stav</a:t>
            </a:r>
          </a:p>
          <a:p>
            <a:r>
              <a:rPr lang="cs-CZ" b="1" dirty="0"/>
              <a:t>Doručování zaměstnancem</a:t>
            </a:r>
            <a:r>
              <a:rPr lang="cs-CZ" dirty="0"/>
              <a:t>:</a:t>
            </a:r>
          </a:p>
          <a:p>
            <a:pPr lvl="1"/>
            <a:r>
              <a:rPr lang="cs-CZ" dirty="0"/>
              <a:t>Do datové schránky i bez souhlasu zaměstnavatele</a:t>
            </a:r>
          </a:p>
          <a:p>
            <a:pPr lvl="2"/>
            <a:r>
              <a:rPr lang="cs-CZ" dirty="0"/>
              <a:t>Možnost znepřístupnit DS i zde, pokud existuje dle zákona o elektronických úkonech</a:t>
            </a:r>
          </a:p>
          <a:p>
            <a:pPr lvl="2"/>
            <a:r>
              <a:rPr lang="cs-CZ" dirty="0"/>
              <a:t>Fikce doručení nastane až po 10 kalendářních dnech</a:t>
            </a:r>
          </a:p>
          <a:p>
            <a:pPr lvl="1"/>
            <a:r>
              <a:rPr lang="cs-CZ" dirty="0"/>
              <a:t>Elektronicky i bez uznávaného elektronického podpisu/musí být podepsáno (nelze postupovat dle § 562 OZ)</a:t>
            </a:r>
          </a:p>
          <a:p>
            <a:pPr lvl="2"/>
            <a:r>
              <a:rPr lang="cs-CZ" dirty="0"/>
              <a:t>I bez souhlasu zaměstnavatele, avšak jen na elektronickou adresu sdělenou zaměstnavatelem pro tento účel (tj. de facto nesouhlasím-li, nesdělím adresu – neexistuje povinnost tuto adresu sdělit)</a:t>
            </a:r>
          </a:p>
          <a:p>
            <a:pPr lvl="2"/>
            <a:r>
              <a:rPr lang="cs-CZ" dirty="0"/>
              <a:t>Fikce doručení po 15 kalendářních dnech</a:t>
            </a:r>
          </a:p>
        </p:txBody>
      </p:sp>
    </p:spTree>
    <p:extLst>
      <p:ext uri="{BB962C8B-B14F-4D97-AF65-F5344CB8AC3E}">
        <p14:creationId xmlns:p14="http://schemas.microsoft.com/office/powerpoint/2010/main" val="22591727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Pokračování digitalizace HR agendy</a:t>
            </a:r>
          </a:p>
        </p:txBody>
      </p:sp>
      <p:sp>
        <p:nvSpPr>
          <p:cNvPr id="3" name="Zástupný symbol pro obsah 2"/>
          <p:cNvSpPr>
            <a:spLocks noGrp="1"/>
          </p:cNvSpPr>
          <p:nvPr>
            <p:ph type="body" sz="quarter" idx="11"/>
          </p:nvPr>
        </p:nvSpPr>
        <p:spPr>
          <a:xfrm>
            <a:off x="496522" y="2074702"/>
            <a:ext cx="11216052" cy="4666666"/>
          </a:xfrm>
        </p:spPr>
        <p:txBody>
          <a:bodyPr>
            <a:normAutofit/>
          </a:bodyPr>
          <a:lstStyle/>
          <a:p>
            <a:r>
              <a:rPr lang="cs-CZ" b="1" dirty="0"/>
              <a:t>Navržené změny</a:t>
            </a:r>
          </a:p>
          <a:p>
            <a:r>
              <a:rPr lang="cs-CZ" dirty="0"/>
              <a:t>Jakákoli důležitá písemnost bude doručena okamžikem (ne dnem) potvrzení/odmítnutí převzetí</a:t>
            </a:r>
          </a:p>
          <a:p>
            <a:pPr lvl="1"/>
            <a:r>
              <a:rPr lang="cs-CZ" dirty="0"/>
              <a:t>Potvrzovat doručení elektronických dokumentů lze jakkoli písemně, ne jen datovou zprávou</a:t>
            </a:r>
          </a:p>
          <a:p>
            <a:r>
              <a:rPr lang="cs-CZ" dirty="0"/>
              <a:t>Mzdový nebo platový výměr může zaměstnavatel doručit zaměstnanci prostřednictvím sítě nebo služby elektronických komunikací i na jinou elektronickou adresu zaměstnance</a:t>
            </a:r>
          </a:p>
          <a:p>
            <a:pPr lvl="1"/>
            <a:r>
              <a:rPr lang="cs-CZ" dirty="0"/>
              <a:t>Možnost doručovat na pracovní email nebo v rámci HR systému</a:t>
            </a:r>
          </a:p>
          <a:p>
            <a:pPr lvl="1"/>
            <a:r>
              <a:rPr lang="cs-CZ" dirty="0"/>
              <a:t>Možnost takto doručovat i bez souhlasu zaměstnance</a:t>
            </a:r>
          </a:p>
          <a:p>
            <a:pPr lvl="1"/>
            <a:r>
              <a:rPr lang="cs-CZ" dirty="0"/>
              <a:t>Zachován požadavek na uznávaný elektronický podpis</a:t>
            </a:r>
          </a:p>
          <a:p>
            <a:r>
              <a:rPr lang="cs-CZ" dirty="0"/>
              <a:t>V takovém případě je písemnost doručena okamžikem, kdy její převzetí potvrdí zaměstnanec zaměstnavateli písemně; nedojde-li k potvrzení převzetí písemnosti ve lhůtě 15 dnů ode dne jejího odeslání, je doručení neúčinné</a:t>
            </a:r>
          </a:p>
          <a:p>
            <a:pPr lvl="1"/>
            <a:r>
              <a:rPr lang="cs-CZ" dirty="0"/>
              <a:t>Nemůže nastat fikce doručení – nutné potvrzení</a:t>
            </a:r>
          </a:p>
          <a:p>
            <a:r>
              <a:rPr lang="cs-CZ" dirty="0"/>
              <a:t>Tato písemnost musí být zaměstnanci přístupná takovým způsobem, aby si ji mohl uložit a vytisknout</a:t>
            </a:r>
          </a:p>
          <a:p>
            <a:pPr lvl="1"/>
            <a:r>
              <a:rPr lang="cs-CZ" dirty="0"/>
              <a:t>Nutno předat tak, aby šlo např. stáhnout na USB </a:t>
            </a:r>
            <a:r>
              <a:rPr lang="cs-CZ" dirty="0" err="1"/>
              <a:t>flash</a:t>
            </a:r>
            <a:r>
              <a:rPr lang="cs-CZ" dirty="0"/>
              <a:t> disk, přeposlat na soukromý email apod.</a:t>
            </a:r>
          </a:p>
        </p:txBody>
      </p:sp>
    </p:spTree>
    <p:extLst>
      <p:ext uri="{BB962C8B-B14F-4D97-AF65-F5344CB8AC3E}">
        <p14:creationId xmlns:p14="http://schemas.microsoft.com/office/powerpoint/2010/main" val="13391366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Odměňování</a:t>
            </a:r>
          </a:p>
        </p:txBody>
      </p:sp>
      <p:sp>
        <p:nvSpPr>
          <p:cNvPr id="3" name="Zástupný symbol pro obsah 2"/>
          <p:cNvSpPr>
            <a:spLocks noGrp="1"/>
          </p:cNvSpPr>
          <p:nvPr>
            <p:ph type="body" sz="quarter" idx="11"/>
          </p:nvPr>
        </p:nvSpPr>
        <p:spPr>
          <a:xfrm>
            <a:off x="496522" y="2074702"/>
            <a:ext cx="11216052" cy="4594658"/>
          </a:xfrm>
        </p:spPr>
        <p:txBody>
          <a:bodyPr>
            <a:normAutofit/>
          </a:bodyPr>
          <a:lstStyle/>
          <a:p>
            <a:r>
              <a:rPr lang="cs-CZ" b="1" dirty="0"/>
              <a:t>Mzdové a platové výměry</a:t>
            </a:r>
          </a:p>
          <a:p>
            <a:r>
              <a:rPr lang="cs-CZ" dirty="0"/>
              <a:t>Sjednocení okamžiku předání tak, že výměr musí být obdržen před započetím výkonu práce v daném dni (není nutné nejpozději v den nástupu do práce)</a:t>
            </a:r>
          </a:p>
          <a:p>
            <a:r>
              <a:rPr lang="cs-CZ" b="1" dirty="0"/>
              <a:t>Bezhotovostní výplata mzdy</a:t>
            </a:r>
          </a:p>
          <a:p>
            <a:r>
              <a:rPr lang="cs-CZ" dirty="0"/>
              <a:t>Nově prioritní řešení</a:t>
            </a:r>
          </a:p>
          <a:p>
            <a:r>
              <a:rPr lang="cs-CZ" dirty="0"/>
              <a:t>Zaměstnanec s výplatou v českých korunách může určit pro výplatu jen účet vedený v českých korunách u banky nebo spořitelního a úvěrního družstva se sídlem v České republice nebo pobočky zahraniční banky se sídlem v České republice</a:t>
            </a:r>
          </a:p>
          <a:p>
            <a:r>
              <a:rPr lang="cs-CZ" dirty="0"/>
              <a:t>Lze dohodnout jiný způsob výplaty</a:t>
            </a:r>
          </a:p>
          <a:p>
            <a:r>
              <a:rPr lang="cs-CZ" dirty="0"/>
              <a:t>Vyjádří-li zaměstnanec písemně nesouhlas nebo neposkytne součinnost anebo nemá zřízený platební účet, výplata v hotovosti</a:t>
            </a:r>
          </a:p>
          <a:p>
            <a:r>
              <a:rPr lang="cs-CZ" b="1" dirty="0"/>
              <a:t>Přechod mzdových nároků při úmrtí</a:t>
            </a:r>
          </a:p>
          <a:p>
            <a:r>
              <a:rPr lang="cs-CZ" dirty="0"/>
              <a:t>Nejen na manžela, ale i na (registrovaného) partnera</a:t>
            </a:r>
          </a:p>
          <a:p>
            <a:r>
              <a:rPr lang="cs-CZ" b="1" dirty="0"/>
              <a:t>Úprava definice osamělého zaměstnance</a:t>
            </a:r>
          </a:p>
          <a:p>
            <a:r>
              <a:rPr lang="cs-CZ" dirty="0"/>
              <a:t>Dopadá i na (registrované) partnery</a:t>
            </a:r>
          </a:p>
        </p:txBody>
      </p:sp>
    </p:spTree>
    <p:extLst>
      <p:ext uri="{BB962C8B-B14F-4D97-AF65-F5344CB8AC3E}">
        <p14:creationId xmlns:p14="http://schemas.microsoft.com/office/powerpoint/2010/main" val="8179664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Odměňování</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b="1" dirty="0"/>
              <a:t>Výplata mzdy v cizí měně</a:t>
            </a:r>
          </a:p>
          <a:p>
            <a:r>
              <a:rPr lang="cs-CZ" dirty="0"/>
              <a:t>Dnes jen u zaměstnanců s místem výkonu práce v zahraničí</a:t>
            </a:r>
          </a:p>
          <a:p>
            <a:r>
              <a:rPr lang="cs-CZ" dirty="0"/>
              <a:t>Nově bude možné u:</a:t>
            </a:r>
          </a:p>
          <a:p>
            <a:pPr lvl="1"/>
            <a:r>
              <a:rPr lang="cs-CZ" dirty="0"/>
              <a:t>Zaměstnance s místem výkonu práce v zahraničí</a:t>
            </a:r>
          </a:p>
          <a:p>
            <a:pPr lvl="1"/>
            <a:r>
              <a:rPr lang="cs-CZ" dirty="0"/>
              <a:t>Cizince nebo fyzické osoby bez státní příslušnosti, kteří vykonávají práci na základě povolení k zaměstnání, zaměstnanecké karty nebo povolení k dlouhodobému pobytu za účelem výkonu zaměstnání vyžadujícího vysokou kvalifikaci</a:t>
            </a:r>
          </a:p>
          <a:p>
            <a:pPr lvl="1"/>
            <a:r>
              <a:rPr lang="cs-CZ" dirty="0"/>
              <a:t>Cizince nebo fyzické osoby bez státní příslušnosti, u kterých se k zaměstnání nebo výkonu práce povolení k zaměstnání, zaměstnanecká karta nebo povolení k dlouhodobému pobytu za účelem výkonu zaměstnání vyžadujícího vysokou kvalifikaci podle zákona o zaměstnanosti nevyžaduje,</a:t>
            </a:r>
          </a:p>
          <a:p>
            <a:pPr lvl="1"/>
            <a:r>
              <a:rPr lang="cs-CZ" dirty="0"/>
              <a:t>Občana jiného členského státu Evropské unie, není-li zároveň občanem České republiky a nemá-li na území České republiky trvalý pobyt</a:t>
            </a:r>
          </a:p>
          <a:p>
            <a:pPr lvl="1"/>
            <a:r>
              <a:rPr lang="cs-CZ" dirty="0"/>
              <a:t>Jiného zaměstnance, který trvale žije v zahraničí nebo tam hradí náklady na životní potřeby sebe či svých rodinných příslušníků</a:t>
            </a:r>
          </a:p>
          <a:p>
            <a:endParaRPr lang="cs-CZ" dirty="0"/>
          </a:p>
          <a:p>
            <a:endParaRPr lang="cs-CZ" dirty="0"/>
          </a:p>
        </p:txBody>
      </p:sp>
    </p:spTree>
    <p:extLst>
      <p:ext uri="{BB962C8B-B14F-4D97-AF65-F5344CB8AC3E}">
        <p14:creationId xmlns:p14="http://schemas.microsoft.com/office/powerpoint/2010/main" val="3659506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Odměňování</a:t>
            </a:r>
          </a:p>
        </p:txBody>
      </p:sp>
      <p:sp>
        <p:nvSpPr>
          <p:cNvPr id="3" name="Zástupný symbol pro obsah 2"/>
          <p:cNvSpPr>
            <a:spLocks noGrp="1"/>
          </p:cNvSpPr>
          <p:nvPr>
            <p:ph type="body" sz="quarter" idx="11"/>
          </p:nvPr>
        </p:nvSpPr>
        <p:spPr>
          <a:xfrm>
            <a:off x="496522" y="2074702"/>
            <a:ext cx="11216052" cy="4347162"/>
          </a:xfrm>
        </p:spPr>
        <p:txBody>
          <a:bodyPr>
            <a:normAutofit/>
          </a:bodyPr>
          <a:lstStyle/>
          <a:p>
            <a:r>
              <a:rPr lang="cs-CZ" b="1" dirty="0"/>
              <a:t>Výplata mzdy v cizí měně</a:t>
            </a:r>
          </a:p>
          <a:p>
            <a:r>
              <a:rPr lang="cs-CZ" dirty="0"/>
              <a:t>Podmínky:</a:t>
            </a:r>
          </a:p>
          <a:p>
            <a:pPr lvl="1"/>
            <a:r>
              <a:rPr lang="cs-CZ" dirty="0"/>
              <a:t>Souhlas zaměstnance</a:t>
            </a:r>
          </a:p>
          <a:p>
            <a:pPr lvl="1"/>
            <a:r>
              <a:rPr lang="cs-CZ" dirty="0"/>
              <a:t>Dohodnutá cizí měna</a:t>
            </a:r>
          </a:p>
          <a:p>
            <a:pPr lvl="1"/>
            <a:r>
              <a:rPr lang="cs-CZ" dirty="0"/>
              <a:t>K měně musí být vyhlašován ČNB kurz devizového trhu</a:t>
            </a:r>
          </a:p>
          <a:p>
            <a:pPr lvl="1"/>
            <a:r>
              <a:rPr lang="cs-CZ" dirty="0"/>
              <a:t>Pro přepočet mzdy nebo platu nebo jejich části na cizí měnu se použije kurz vyhlášený Českou národní bankou pro první pracovní den v kalendářním měsíci následujícím po měsíci, ve kterém vzniklo zaměstnanci právo na mzdu nebo plat nebo jejich část, pokud si zaměstnanec se zaměstnavatelem nedohodli jiný pracovní den</a:t>
            </a:r>
          </a:p>
          <a:p>
            <a:pPr lvl="1"/>
            <a:r>
              <a:rPr lang="cs-CZ" dirty="0"/>
              <a:t>Odvody stále v českých korunách – v cizí měně jen výplata mzdy</a:t>
            </a:r>
          </a:p>
          <a:p>
            <a:endParaRPr lang="cs-CZ" dirty="0"/>
          </a:p>
          <a:p>
            <a:r>
              <a:rPr lang="cs-CZ" b="1" dirty="0"/>
              <a:t>Nové přestupky v odměňování</a:t>
            </a:r>
            <a:endParaRPr lang="cs-CZ" dirty="0"/>
          </a:p>
          <a:p>
            <a:r>
              <a:rPr lang="cs-CZ" dirty="0"/>
              <a:t>Porušení povinnosti při sjednání, stanovení nebo určení mzdy nebo platu</a:t>
            </a:r>
          </a:p>
          <a:p>
            <a:r>
              <a:rPr lang="cs-CZ" dirty="0"/>
              <a:t>Porušení povinnosti při výplatě mzdy nebo platu v cizí měně</a:t>
            </a:r>
          </a:p>
          <a:p>
            <a:pPr lvl="1"/>
            <a:r>
              <a:rPr lang="cs-CZ" dirty="0"/>
              <a:t>Pokuta do 500 000 Kč</a:t>
            </a:r>
          </a:p>
          <a:p>
            <a:pPr lvl="1"/>
            <a:endParaRPr lang="cs-CZ" dirty="0"/>
          </a:p>
        </p:txBody>
      </p:sp>
    </p:spTree>
    <p:extLst>
      <p:ext uri="{BB962C8B-B14F-4D97-AF65-F5344CB8AC3E}">
        <p14:creationId xmlns:p14="http://schemas.microsoft.com/office/powerpoint/2010/main" val="3720271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8666AA-3FD7-0783-A6EB-466128F9966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2518269-28BD-0F84-B9EC-257B6FB920B6}"/>
              </a:ext>
            </a:extLst>
          </p:cNvPr>
          <p:cNvSpPr>
            <a:spLocks noGrp="1"/>
          </p:cNvSpPr>
          <p:nvPr>
            <p:ph type="title"/>
          </p:nvPr>
        </p:nvSpPr>
        <p:spPr>
          <a:xfrm>
            <a:off x="465021" y="436136"/>
            <a:ext cx="11247553" cy="443198"/>
          </a:xfrm>
        </p:spPr>
        <p:txBody>
          <a:bodyPr/>
          <a:lstStyle/>
          <a:p>
            <a:r>
              <a:rPr lang="cs-CZ" sz="3200" dirty="0"/>
              <a:t>Změny v kolektivním vyjednávání</a:t>
            </a:r>
          </a:p>
        </p:txBody>
      </p:sp>
      <p:sp>
        <p:nvSpPr>
          <p:cNvPr id="3" name="Zástupný symbol pro obsah 2">
            <a:extLst>
              <a:ext uri="{FF2B5EF4-FFF2-40B4-BE49-F238E27FC236}">
                <a16:creationId xmlns:a16="http://schemas.microsoft.com/office/drawing/2014/main" id="{E77E8E0D-EDCA-2143-C2BF-25156DD27F0A}"/>
              </a:ext>
            </a:extLst>
          </p:cNvPr>
          <p:cNvSpPr>
            <a:spLocks noGrp="1"/>
          </p:cNvSpPr>
          <p:nvPr>
            <p:ph type="body" sz="quarter" idx="11"/>
          </p:nvPr>
        </p:nvSpPr>
        <p:spPr>
          <a:xfrm>
            <a:off x="496522" y="2074702"/>
            <a:ext cx="11216052" cy="4018593"/>
          </a:xfrm>
        </p:spPr>
        <p:txBody>
          <a:bodyPr>
            <a:normAutofit/>
          </a:bodyPr>
          <a:lstStyle/>
          <a:p>
            <a:r>
              <a:rPr lang="cs-CZ" b="1" dirty="0"/>
              <a:t>Kolektivní smlouvu</a:t>
            </a:r>
            <a:r>
              <a:rPr lang="cs-CZ" dirty="0"/>
              <a:t> uzavírá odborová organizace za všechny zaměstnance</a:t>
            </a:r>
          </a:p>
          <a:p>
            <a:r>
              <a:rPr lang="cs-CZ" dirty="0"/>
              <a:t>Kolektivní smlouva musí být oběma stranami </a:t>
            </a:r>
            <a:r>
              <a:rPr lang="cs-CZ" b="1" dirty="0"/>
              <a:t>podepsána na téže písemnosti</a:t>
            </a:r>
          </a:p>
          <a:p>
            <a:r>
              <a:rPr lang="cs-CZ" b="1" dirty="0"/>
              <a:t>Princip majorizace </a:t>
            </a:r>
            <a:r>
              <a:rPr lang="cs-CZ" dirty="0"/>
              <a:t>v případě, že u zaměstnavatele působí více odborových organizací</a:t>
            </a:r>
          </a:p>
          <a:p>
            <a:pPr lvl="1"/>
            <a:r>
              <a:rPr lang="cs-CZ" dirty="0"/>
              <a:t>Dosud jednaly všechny odborové organizace společně a ve vzájemné shodě, nedohodnou-li se mezi sebou a zaměstnavatelem jinak</a:t>
            </a:r>
          </a:p>
          <a:p>
            <a:pPr lvl="1"/>
            <a:r>
              <a:rPr lang="cs-CZ" dirty="0"/>
              <a:t>Nově pokud se do 30 dnů od zahájení jednání neshodnou, informují o tom zaměstnavatele</a:t>
            </a:r>
          </a:p>
          <a:p>
            <a:pPr lvl="1"/>
            <a:r>
              <a:rPr lang="cs-CZ" dirty="0"/>
              <a:t>Zaměstnavatel smí uzavřít kolektivní smlouvu s odborovou organizací, která má největší počet členů, kteří jsou v pracovním poměru u zaměstnavatele, nebo s více odborovými organizacemi, které mají dohromady největší počet členů, kteří jsou v pracovním poměru u zaměstnavatele</a:t>
            </a:r>
          </a:p>
          <a:p>
            <a:pPr lvl="1"/>
            <a:r>
              <a:rPr lang="cs-CZ" dirty="0"/>
              <a:t>Podmínky jsou:</a:t>
            </a:r>
          </a:p>
          <a:p>
            <a:pPr lvl="2"/>
            <a:r>
              <a:rPr lang="cs-CZ" dirty="0"/>
              <a:t>Zaměstnavatel po marném uplynutí lhůty zveřejnil, se kterou odborovou organizací/odborovými organizacemi hodlá uzavřít kolektivní smlouvu</a:t>
            </a:r>
          </a:p>
          <a:p>
            <a:pPr lvl="2"/>
            <a:r>
              <a:rPr lang="cs-CZ" dirty="0"/>
              <a:t>Uplynulo 30 dní od tohoto oznámení</a:t>
            </a:r>
          </a:p>
          <a:p>
            <a:pPr lvl="2"/>
            <a:r>
              <a:rPr lang="cs-CZ" dirty="0"/>
              <a:t>Zaměstnanci neprojevili písemně nesouhlas</a:t>
            </a:r>
          </a:p>
        </p:txBody>
      </p:sp>
    </p:spTree>
    <p:extLst>
      <p:ext uri="{BB962C8B-B14F-4D97-AF65-F5344CB8AC3E}">
        <p14:creationId xmlns:p14="http://schemas.microsoft.com/office/powerpoint/2010/main" val="27078639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Cestovní náhrady</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Změna u náhrad v platové sféře při výkonu práce v zahraničí</a:t>
            </a:r>
          </a:p>
          <a:p>
            <a:r>
              <a:rPr lang="cs-CZ" dirty="0"/>
              <a:t>Zaměstnankyni, jež čerpá ve státě místa výkonu práce v zahraničí mateřskou, popřípadě rodičovskou dovolenou a zaměstnanci, jenž čerpá v tomto místě rodičovskou dovolenou, poskytne zaměstnavatel náhradu výdajů za ubytování po dobu 14 týdnů ve stejné výši jako před nástupem na mateřskou, popřípadě rodičovskou dovolenou</a:t>
            </a:r>
          </a:p>
          <a:p>
            <a:r>
              <a:rPr lang="cs-CZ" dirty="0"/>
              <a:t>Po tuto dobu přísluší zaměstnankyni či zaměstnanci i další náhrady výdajů stanovené prováděcím právním předpisem vydaným podle § 189 odst. 6 ZP</a:t>
            </a:r>
          </a:p>
          <a:p>
            <a:r>
              <a:rPr lang="cs-CZ" dirty="0"/>
              <a:t>Podmínkou je, že zaměstnankyně nebo zaměstnanec oznámí zaměstnavateli úmysl čerpat mateřskou nebo rodičovskou dovolenou v zahraničí alespoň 10 týdnů před očekávaným dnem porodu</a:t>
            </a:r>
          </a:p>
        </p:txBody>
      </p:sp>
    </p:spTree>
    <p:extLst>
      <p:ext uri="{BB962C8B-B14F-4D97-AF65-F5344CB8AC3E}">
        <p14:creationId xmlns:p14="http://schemas.microsoft.com/office/powerpoint/2010/main" val="21250183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Dovolená</a:t>
            </a:r>
          </a:p>
        </p:txBody>
      </p:sp>
      <p:sp>
        <p:nvSpPr>
          <p:cNvPr id="3" name="Zástupný symbol pro obsah 2"/>
          <p:cNvSpPr>
            <a:spLocks noGrp="1"/>
          </p:cNvSpPr>
          <p:nvPr>
            <p:ph type="body" sz="quarter" idx="11"/>
          </p:nvPr>
        </p:nvSpPr>
        <p:spPr>
          <a:xfrm>
            <a:off x="496522" y="2074702"/>
            <a:ext cx="11216052" cy="4090602"/>
          </a:xfrm>
        </p:spPr>
        <p:txBody>
          <a:bodyPr>
            <a:normAutofit/>
          </a:bodyPr>
          <a:lstStyle/>
          <a:p>
            <a:r>
              <a:rPr lang="cs-CZ" b="1" dirty="0"/>
              <a:t>Dovolená u DPP/DPČ</a:t>
            </a:r>
          </a:p>
          <a:p>
            <a:r>
              <a:rPr lang="cs-CZ" dirty="0"/>
              <a:t>Pokud se mění během roku typ pracovněprávního vztahu, půjde o jedno právo na dovolenou</a:t>
            </a:r>
          </a:p>
          <a:p>
            <a:r>
              <a:rPr lang="cs-CZ" dirty="0"/>
              <a:t>Jednoznačné zavedení již zřejmě dnes platného pravidla</a:t>
            </a:r>
          </a:p>
          <a:p>
            <a:r>
              <a:rPr lang="cs-CZ" dirty="0"/>
              <a:t>Bude nutné upravit mzdové softwary (dnes neumí počítat dovolenou tak, že se během roku mění DPP/DPČ na pracovní poměr či naopak)</a:t>
            </a:r>
          </a:p>
        </p:txBody>
      </p:sp>
    </p:spTree>
    <p:extLst>
      <p:ext uri="{BB962C8B-B14F-4D97-AF65-F5344CB8AC3E}">
        <p14:creationId xmlns:p14="http://schemas.microsoft.com/office/powerpoint/2010/main" val="10685577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AD66B-69C3-3E3A-BC57-80B19E51201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9098BD2-5127-712A-1470-6BB55FE256FE}"/>
              </a:ext>
            </a:extLst>
          </p:cNvPr>
          <p:cNvSpPr>
            <a:spLocks noGrp="1"/>
          </p:cNvSpPr>
          <p:nvPr>
            <p:ph type="title"/>
          </p:nvPr>
        </p:nvSpPr>
        <p:spPr>
          <a:xfrm>
            <a:off x="465021" y="436136"/>
            <a:ext cx="11247553" cy="443198"/>
          </a:xfrm>
        </p:spPr>
        <p:txBody>
          <a:bodyPr/>
          <a:lstStyle/>
          <a:p>
            <a:r>
              <a:rPr lang="cs-CZ" sz="3200" dirty="0"/>
              <a:t>Pracovní podmínky mladistvých</a:t>
            </a:r>
          </a:p>
        </p:txBody>
      </p:sp>
      <p:sp>
        <p:nvSpPr>
          <p:cNvPr id="3" name="Zástupný symbol pro obsah 2">
            <a:extLst>
              <a:ext uri="{FF2B5EF4-FFF2-40B4-BE49-F238E27FC236}">
                <a16:creationId xmlns:a16="http://schemas.microsoft.com/office/drawing/2014/main" id="{9E318997-1E92-6BBB-06E9-C870C2FD42C0}"/>
              </a:ext>
            </a:extLst>
          </p:cNvPr>
          <p:cNvSpPr>
            <a:spLocks noGrp="1"/>
          </p:cNvSpPr>
          <p:nvPr>
            <p:ph type="body" sz="quarter" idx="11"/>
          </p:nvPr>
        </p:nvSpPr>
        <p:spPr>
          <a:xfrm>
            <a:off x="496522" y="2074702"/>
            <a:ext cx="11216052" cy="4090602"/>
          </a:xfrm>
        </p:spPr>
        <p:txBody>
          <a:bodyPr>
            <a:normAutofit/>
          </a:bodyPr>
          <a:lstStyle/>
          <a:p>
            <a:r>
              <a:rPr lang="cs-CZ" b="1" dirty="0"/>
              <a:t>Lékařské prohlídky mladistvých</a:t>
            </a:r>
          </a:p>
          <a:p>
            <a:r>
              <a:rPr lang="cs-CZ" dirty="0"/>
              <a:t>Potvrzení nutnosti i u DPP nebo DPČ</a:t>
            </a:r>
          </a:p>
          <a:p>
            <a:r>
              <a:rPr lang="cs-CZ" dirty="0"/>
              <a:t>Bez ohledu na rizikovost práce</a:t>
            </a:r>
          </a:p>
          <a:p>
            <a:r>
              <a:rPr lang="cs-CZ" dirty="0"/>
              <a:t>Opět platí již dnes</a:t>
            </a:r>
          </a:p>
        </p:txBody>
      </p:sp>
    </p:spTree>
    <p:extLst>
      <p:ext uri="{BB962C8B-B14F-4D97-AF65-F5344CB8AC3E}">
        <p14:creationId xmlns:p14="http://schemas.microsoft.com/office/powerpoint/2010/main" val="2537100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Zástupci zaměstnanců</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b="1" dirty="0"/>
              <a:t>Prokazování podmínek působení odborové organizace</a:t>
            </a:r>
          </a:p>
          <a:p>
            <a:r>
              <a:rPr lang="cs-CZ" dirty="0"/>
              <a:t>Minimálně 3 členové zaměstnanci v pracovním poměru a působení dle stanov</a:t>
            </a:r>
          </a:p>
          <a:p>
            <a:r>
              <a:rPr lang="cs-CZ" dirty="0"/>
              <a:t>Působit začíná dnem následujícím po dni, kdy oznámila zaměstnavateli, že tyto podmínky splňuje </a:t>
            </a:r>
          </a:p>
          <a:p>
            <a:r>
              <a:rPr lang="cs-CZ" dirty="0"/>
              <a:t>Judikatura NS dovodila, že bez prokázání podmínek je oznámení o působení neplatné</a:t>
            </a:r>
          </a:p>
          <a:p>
            <a:r>
              <a:rPr lang="cs-CZ" dirty="0"/>
              <a:t>Problematické prokazování podmínky 3 členů v pracovním poměru</a:t>
            </a:r>
          </a:p>
          <a:p>
            <a:r>
              <a:rPr lang="cs-CZ" dirty="0"/>
              <a:t>Novela:</a:t>
            </a:r>
          </a:p>
          <a:p>
            <a:pPr lvl="1"/>
            <a:r>
              <a:rPr lang="cs-CZ" dirty="0"/>
              <a:t>Požádá-li o to zaměstnavatel, je odborová organizace povinna prokázat splnění podmínky minimálního počtu členů v pracovním poměru u zaměstnavatele </a:t>
            </a:r>
          </a:p>
          <a:p>
            <a:pPr lvl="1"/>
            <a:r>
              <a:rPr lang="cs-CZ" dirty="0"/>
              <a:t>Zaměstnavatel je povinen k tomu poskytnout nezbytnou součinnost</a:t>
            </a:r>
          </a:p>
          <a:p>
            <a:pPr lvl="1"/>
            <a:r>
              <a:rPr lang="cs-CZ" dirty="0"/>
              <a:t>Neprokáže-li odborová organizace splnění této podmínky jiným způsobem, je povinna poskytnout nezbytnou součinnost notáři sjednanému a hrazenému zaměstnavatelem za účelem osvědčení splnění této podmínky a sepsání notářského zápisu o tomto osvědčení</a:t>
            </a:r>
          </a:p>
        </p:txBody>
      </p:sp>
    </p:spTree>
    <p:extLst>
      <p:ext uri="{BB962C8B-B14F-4D97-AF65-F5344CB8AC3E}">
        <p14:creationId xmlns:p14="http://schemas.microsoft.com/office/powerpoint/2010/main" val="2476957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Podnikání zaměstnanců dle § 303 ZP</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b="1" dirty="0"/>
              <a:t>Podnikání zaměstnanců veřejnoprávních zaměstnavatelů</a:t>
            </a:r>
          </a:p>
          <a:p>
            <a:r>
              <a:rPr lang="cs-CZ" dirty="0"/>
              <a:t>Možnost být členy řídících nebo kontrolních orgánů právnických osob provozujících podnikatelskou činnost jen s předchozím písemným souhlasem zaměstnavatele, u něhož jsou zaměstnáni</a:t>
            </a:r>
          </a:p>
          <a:p>
            <a:r>
              <a:rPr lang="cs-CZ" dirty="0"/>
              <a:t>Pokud do takového orgánu byli vysláni zaměstnavatelem, celkový úhrn odměn vyplacených zaměstnanci za všechna členství v řídících nebo kontrolních orgánech právnických osob provozujících podnikatelskou činnost, do nichž byl vyslán, za kalendářní rok včetně podílu na zisku či jiného peněžitého plnění nesmí přesáhnout částku rovnající se 25 % z ročního úhrnu nejvyššího platového tarifu a nejvýše přípustného osobního příplatku v příslušné platové třídě a v případě vedoucího zaměstnance též příplatku za vedení, který mu lze jako nejvýše přípustný přiznat, a to podle naposledy zaměstnancem obsazeného místa, na kterém zaměstnanec v příslušném kalendářním roce naposledy vykonával práci</a:t>
            </a:r>
          </a:p>
          <a:p>
            <a:r>
              <a:rPr lang="cs-CZ" dirty="0"/>
              <a:t>Zaměstnanec je povinen zaměstnavatele informovat o celkovém úhrnu peněžitého plnění, které mu bylo za členství v řídících nebo kontrolních orgánech právnických osob provozujících podnikatelskou činnost, do nichž byl vyslán, vyplaceno v příslušném kalendářním roce, a to nejpozději do 31. ledna následujícího kalendářního roku</a:t>
            </a:r>
          </a:p>
        </p:txBody>
      </p:sp>
    </p:spTree>
    <p:extLst>
      <p:ext uri="{BB962C8B-B14F-4D97-AF65-F5344CB8AC3E}">
        <p14:creationId xmlns:p14="http://schemas.microsoft.com/office/powerpoint/2010/main" val="11640922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Průměrný výdělek</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dirty="0"/>
              <a:t>Změna týdenní pracovní doby během rozhodného období a průměrný měsíční výdělek</a:t>
            </a:r>
          </a:p>
          <a:p>
            <a:pPr lvl="1"/>
            <a:r>
              <a:rPr lang="cs-CZ" dirty="0"/>
              <a:t>Průměrný hodinový výdělek zaměstnance se vynásobí týdenní pracovní dobou zaměstnance uplatněnou v rozhodném období a koeficientem 4,348</a:t>
            </a:r>
          </a:p>
          <a:p>
            <a:pPr lvl="1"/>
            <a:r>
              <a:rPr lang="cs-CZ" dirty="0"/>
              <a:t>Dojde-li ke změně týdenní pracovní doby v rozhodném období, vypočte se týdenní pracovní doba tak, že se úhrn součinů jednotlivých týdenních pracovních dob v hodinách a kalendářních dnů, po které byly tyto týdenní pracovní doby uplatněny, vydělí celkovým počtem kalendářních dnů v rozhodném období</a:t>
            </a:r>
          </a:p>
          <a:p>
            <a:pPr lvl="1"/>
            <a:r>
              <a:rPr lang="cs-CZ" dirty="0"/>
              <a:t>Výsledná hodnota se zaokrouhluje na tisíciny nahoru</a:t>
            </a:r>
          </a:p>
          <a:p>
            <a:r>
              <a:rPr lang="cs-CZ" dirty="0"/>
              <a:t>Má-li být průměrný výdělek použit po skončení pracovněprávního vztahu, použije se průměrný výdělek zjištěný naposledy v průběhu trvání pracovněprávního vztahu</a:t>
            </a:r>
          </a:p>
          <a:p>
            <a:pPr lvl="1"/>
            <a:r>
              <a:rPr lang="cs-CZ" dirty="0"/>
              <a:t>Např. při skončení pracovního poměru 31.3. a potřebě spočítat odstupné se použije průměrný výdělek zjištěný v 1. čtvrtletí, tj. za 4. čtvrtletí předchozího roku</a:t>
            </a:r>
          </a:p>
        </p:txBody>
      </p:sp>
    </p:spTree>
    <p:extLst>
      <p:ext uri="{BB962C8B-B14F-4D97-AF65-F5344CB8AC3E}">
        <p14:creationId xmlns:p14="http://schemas.microsoft.com/office/powerpoint/2010/main" val="19626819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26C7A-3EE5-9519-6E7B-95C53B24298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7BEBCF3-B51D-EA61-2874-97AC14D0F0FB}"/>
              </a:ext>
            </a:extLst>
          </p:cNvPr>
          <p:cNvSpPr>
            <a:spLocks noGrp="1"/>
          </p:cNvSpPr>
          <p:nvPr>
            <p:ph type="title"/>
          </p:nvPr>
        </p:nvSpPr>
        <p:spPr>
          <a:xfrm>
            <a:off x="465021" y="436136"/>
            <a:ext cx="11247553" cy="443198"/>
          </a:xfrm>
        </p:spPr>
        <p:txBody>
          <a:bodyPr/>
          <a:lstStyle/>
          <a:p>
            <a:r>
              <a:rPr lang="cs-CZ" sz="3200" dirty="0"/>
              <a:t>Pozměňovací návrhy</a:t>
            </a:r>
          </a:p>
        </p:txBody>
      </p:sp>
      <p:sp>
        <p:nvSpPr>
          <p:cNvPr id="3" name="Zástupný symbol pro obsah 2">
            <a:extLst>
              <a:ext uri="{FF2B5EF4-FFF2-40B4-BE49-F238E27FC236}">
                <a16:creationId xmlns:a16="http://schemas.microsoft.com/office/drawing/2014/main" id="{274C710D-512F-558F-5EE3-0162CE33B629}"/>
              </a:ext>
            </a:extLst>
          </p:cNvPr>
          <p:cNvSpPr>
            <a:spLocks noGrp="1"/>
          </p:cNvSpPr>
          <p:nvPr>
            <p:ph type="body" sz="quarter" idx="11"/>
          </p:nvPr>
        </p:nvSpPr>
        <p:spPr>
          <a:xfrm>
            <a:off x="496522" y="2074702"/>
            <a:ext cx="11216052" cy="4347162"/>
          </a:xfrm>
        </p:spPr>
        <p:txBody>
          <a:bodyPr>
            <a:normAutofit/>
          </a:bodyPr>
          <a:lstStyle/>
          <a:p>
            <a:r>
              <a:rPr lang="cs-CZ" b="1" dirty="0"/>
              <a:t>Výbor pro sociální politiku</a:t>
            </a:r>
          </a:p>
          <a:p>
            <a:pPr lvl="1"/>
            <a:r>
              <a:rPr lang="cs-CZ" dirty="0"/>
              <a:t>U pracovního volna pro poskytování dlouhodobé péče by se nově neměly zkoumat vážné provozní důvody na straně zaměstnavatele</a:t>
            </a:r>
          </a:p>
          <a:p>
            <a:pPr lvl="1"/>
            <a:r>
              <a:rPr lang="cs-CZ" dirty="0"/>
              <a:t>Zákaz doložek mlčenlivosti o mzdách (omezení v nakládání s informacemi o výši a struktuře jeho mzdy/platu/odměny z dohody) pod sankcí zdánlivosti + pokuta do 400 000 Kč</a:t>
            </a:r>
          </a:p>
          <a:p>
            <a:pPr lvl="1"/>
            <a:r>
              <a:rPr lang="cs-CZ" dirty="0"/>
              <a:t>Změna účinnosti</a:t>
            </a:r>
          </a:p>
          <a:p>
            <a:r>
              <a:rPr lang="cs-CZ" b="1" dirty="0"/>
              <a:t>Poslanci</a:t>
            </a:r>
          </a:p>
          <a:p>
            <a:pPr lvl="1"/>
            <a:r>
              <a:rPr lang="cs-CZ" b="1" dirty="0"/>
              <a:t>Opozice</a:t>
            </a:r>
            <a:r>
              <a:rPr lang="cs-CZ" dirty="0"/>
              <a:t> snaha ponechat původní délky zkušební doby / neumožnit dodatečné prodlužování</a:t>
            </a:r>
          </a:p>
          <a:p>
            <a:pPr lvl="1"/>
            <a:r>
              <a:rPr lang="cs-CZ" b="1" dirty="0"/>
              <a:t>ODS+TOP09 </a:t>
            </a:r>
            <a:r>
              <a:rPr lang="cs-CZ" dirty="0"/>
              <a:t>snaha prosadit výpověď bez udání důvodu</a:t>
            </a:r>
          </a:p>
          <a:p>
            <a:pPr lvl="2"/>
            <a:r>
              <a:rPr lang="cs-CZ" dirty="0"/>
              <a:t>Zaměstnanci vznikne nárok na starobní důchod za více než 5 let</a:t>
            </a:r>
          </a:p>
          <a:p>
            <a:pPr lvl="2"/>
            <a:r>
              <a:rPr lang="cs-CZ" dirty="0"/>
              <a:t>Ne těhotná, MD, OD, RD</a:t>
            </a:r>
          </a:p>
          <a:p>
            <a:pPr lvl="2"/>
            <a:r>
              <a:rPr lang="cs-CZ" dirty="0"/>
              <a:t>Ne poživatel invalidního důchodu</a:t>
            </a:r>
          </a:p>
          <a:p>
            <a:pPr lvl="2"/>
            <a:r>
              <a:rPr lang="cs-CZ" dirty="0"/>
              <a:t>Ne zaměstnanci odměňovaní platem</a:t>
            </a:r>
          </a:p>
          <a:p>
            <a:pPr lvl="2"/>
            <a:r>
              <a:rPr lang="cs-CZ" dirty="0"/>
              <a:t>Odstupné ve výši nejméně dvojnásobku odstupného podle § 67 + vypočtenou výši nutno uvést ve výpovědi</a:t>
            </a:r>
          </a:p>
        </p:txBody>
      </p:sp>
    </p:spTree>
    <p:extLst>
      <p:ext uri="{BB962C8B-B14F-4D97-AF65-F5344CB8AC3E}">
        <p14:creationId xmlns:p14="http://schemas.microsoft.com/office/powerpoint/2010/main" val="9306195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84933-ABE0-F4E7-9A36-C290A68530E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C8FE1C5C-EAA3-2FE3-761B-8CCC734493BD}"/>
              </a:ext>
            </a:extLst>
          </p:cNvPr>
          <p:cNvSpPr>
            <a:spLocks noGrp="1"/>
          </p:cNvSpPr>
          <p:nvPr>
            <p:ph type="title"/>
          </p:nvPr>
        </p:nvSpPr>
        <p:spPr>
          <a:xfrm>
            <a:off x="465021" y="436136"/>
            <a:ext cx="11247553" cy="443198"/>
          </a:xfrm>
        </p:spPr>
        <p:txBody>
          <a:bodyPr/>
          <a:lstStyle/>
          <a:p>
            <a:r>
              <a:rPr lang="cs-CZ" sz="3200" dirty="0"/>
              <a:t>Pozměňovací návrhy</a:t>
            </a:r>
          </a:p>
        </p:txBody>
      </p:sp>
      <p:sp>
        <p:nvSpPr>
          <p:cNvPr id="3" name="Zástupný symbol pro obsah 2">
            <a:extLst>
              <a:ext uri="{FF2B5EF4-FFF2-40B4-BE49-F238E27FC236}">
                <a16:creationId xmlns:a16="http://schemas.microsoft.com/office/drawing/2014/main" id="{6ED5CC19-2045-D726-A866-65F128A7039E}"/>
              </a:ext>
            </a:extLst>
          </p:cNvPr>
          <p:cNvSpPr>
            <a:spLocks noGrp="1"/>
          </p:cNvSpPr>
          <p:nvPr>
            <p:ph type="body" sz="quarter" idx="11"/>
          </p:nvPr>
        </p:nvSpPr>
        <p:spPr>
          <a:xfrm>
            <a:off x="496522" y="2074702"/>
            <a:ext cx="11216052" cy="4347162"/>
          </a:xfrm>
        </p:spPr>
        <p:txBody>
          <a:bodyPr>
            <a:normAutofit/>
          </a:bodyPr>
          <a:lstStyle/>
          <a:p>
            <a:r>
              <a:rPr lang="cs-CZ" b="1" dirty="0"/>
              <a:t>Poslanci</a:t>
            </a:r>
          </a:p>
          <a:p>
            <a:pPr lvl="1"/>
            <a:r>
              <a:rPr lang="cs-CZ" b="1" dirty="0"/>
              <a:t>Koalice </a:t>
            </a:r>
            <a:r>
              <a:rPr lang="cs-CZ" dirty="0"/>
              <a:t>snaha doplnit do započitatelné praxe pro účely platového stupně též dobu péče o osobu blízkou a dobu řádně ukončeného studia v doktorském studijním programu</a:t>
            </a:r>
          </a:p>
          <a:p>
            <a:pPr lvl="1"/>
            <a:r>
              <a:rPr lang="cs-CZ" b="1" dirty="0"/>
              <a:t>Koalice</a:t>
            </a:r>
            <a:r>
              <a:rPr lang="cs-CZ" dirty="0"/>
              <a:t> snaha upravit zákon o zaměstnanosti</a:t>
            </a:r>
          </a:p>
          <a:p>
            <a:pPr lvl="2"/>
            <a:r>
              <a:rPr lang="cs-CZ" dirty="0"/>
              <a:t>Zvýšení věku, v němž přísluší podpora v nezaměstnanosti po určitou dobu, o 2 roky (tj. podpůrčí doba 5 měsíců ne u osob do 50 let, ale do 52 let atd.)</a:t>
            </a:r>
          </a:p>
          <a:p>
            <a:pPr lvl="2"/>
            <a:r>
              <a:rPr lang="cs-CZ" dirty="0"/>
              <a:t>Navýšení podpory v nezaměstnanosti v prvních měsících na 80 %</a:t>
            </a:r>
          </a:p>
          <a:p>
            <a:pPr lvl="2"/>
            <a:r>
              <a:rPr lang="cs-CZ" dirty="0"/>
              <a:t>I v případě, že o zaměstnání uchazeč přišel „bez vážného důvodu“</a:t>
            </a:r>
          </a:p>
          <a:p>
            <a:pPr lvl="2"/>
            <a:r>
              <a:rPr lang="cs-CZ" dirty="0"/>
              <a:t>Celková výše podpory se má navýšit na 0,8násobek průměrné mzdy v národním hospodářství</a:t>
            </a:r>
          </a:p>
        </p:txBody>
      </p:sp>
    </p:spTree>
    <p:extLst>
      <p:ext uri="{BB962C8B-B14F-4D97-AF65-F5344CB8AC3E}">
        <p14:creationId xmlns:p14="http://schemas.microsoft.com/office/powerpoint/2010/main" val="369280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6371D-9557-BF77-9469-020DB3B853F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4731548-4259-C069-DBEA-DE47884127C8}"/>
              </a:ext>
            </a:extLst>
          </p:cNvPr>
          <p:cNvSpPr>
            <a:spLocks noGrp="1"/>
          </p:cNvSpPr>
          <p:nvPr>
            <p:ph type="title"/>
          </p:nvPr>
        </p:nvSpPr>
        <p:spPr>
          <a:xfrm>
            <a:off x="465021" y="436136"/>
            <a:ext cx="11247553" cy="443198"/>
          </a:xfrm>
        </p:spPr>
        <p:txBody>
          <a:bodyPr/>
          <a:lstStyle/>
          <a:p>
            <a:r>
              <a:rPr lang="cs-CZ" sz="3200" dirty="0"/>
              <a:t>Pozměňovací návrhy</a:t>
            </a:r>
          </a:p>
        </p:txBody>
      </p:sp>
      <p:sp>
        <p:nvSpPr>
          <p:cNvPr id="3" name="Zástupný symbol pro obsah 2">
            <a:extLst>
              <a:ext uri="{FF2B5EF4-FFF2-40B4-BE49-F238E27FC236}">
                <a16:creationId xmlns:a16="http://schemas.microsoft.com/office/drawing/2014/main" id="{2E08217A-E64A-E430-8DF6-5D33E77FCDA9}"/>
              </a:ext>
            </a:extLst>
          </p:cNvPr>
          <p:cNvSpPr>
            <a:spLocks noGrp="1"/>
          </p:cNvSpPr>
          <p:nvPr>
            <p:ph type="body" sz="quarter" idx="11"/>
          </p:nvPr>
        </p:nvSpPr>
        <p:spPr>
          <a:xfrm>
            <a:off x="496522" y="2074702"/>
            <a:ext cx="11216052" cy="4018593"/>
          </a:xfrm>
        </p:spPr>
        <p:txBody>
          <a:bodyPr>
            <a:normAutofit/>
          </a:bodyPr>
          <a:lstStyle/>
          <a:p>
            <a:r>
              <a:rPr lang="cs-CZ" b="1" dirty="0"/>
              <a:t>Poslanci</a:t>
            </a:r>
          </a:p>
          <a:p>
            <a:pPr lvl="1"/>
            <a:r>
              <a:rPr lang="cs-CZ" b="1" dirty="0"/>
              <a:t>Koalice</a:t>
            </a:r>
            <a:r>
              <a:rPr lang="cs-CZ" dirty="0"/>
              <a:t> slíbené změny v pracovnělékařských službách</a:t>
            </a:r>
            <a:endParaRPr lang="cs-CZ" b="1" dirty="0"/>
          </a:p>
          <a:p>
            <a:pPr lvl="1"/>
            <a:r>
              <a:rPr lang="cs-CZ" b="1" dirty="0"/>
              <a:t>Programem podpory zdraví </a:t>
            </a:r>
            <a:r>
              <a:rPr lang="cs-CZ" dirty="0"/>
              <a:t>se bude rozumět </a:t>
            </a:r>
            <a:r>
              <a:rPr lang="cs-CZ" b="1" dirty="0"/>
              <a:t>soubor opatření, která </a:t>
            </a:r>
            <a:r>
              <a:rPr lang="cs-CZ" b="1" u="sng" dirty="0"/>
              <a:t>může</a:t>
            </a:r>
            <a:r>
              <a:rPr lang="cs-CZ" b="1" dirty="0"/>
              <a:t> zaměstnavatel vytvářet </a:t>
            </a:r>
            <a:r>
              <a:rPr lang="cs-CZ" dirty="0"/>
              <a:t>a nabízet zaměstnancům s cílem umožnit vyšší využití nástrojů zdravotní prevence</a:t>
            </a:r>
          </a:p>
          <a:p>
            <a:pPr lvl="1"/>
            <a:r>
              <a:rPr lang="cs-CZ" dirty="0"/>
              <a:t>Součástí programu podpory zdraví nejsou opatření, která je zaměstnavatel povinen zavádět podle části páté zákoníku práce (BOZP)</a:t>
            </a:r>
          </a:p>
          <a:p>
            <a:pPr lvl="1"/>
            <a:r>
              <a:rPr lang="cs-CZ" dirty="0"/>
              <a:t>Zavedený program podpory zdraví zaměstnavatel nejméně jednou ročně vyhodnocuje</a:t>
            </a:r>
          </a:p>
          <a:p>
            <a:pPr lvl="1"/>
            <a:r>
              <a:rPr lang="cs-CZ" dirty="0"/>
              <a:t>V případě zavedení programu podpory zdraví bude zaměstnavatel povinen spolupracovat s osobami s prokazatelnou zkušeností v oblasti ochrany veřejného zdraví</a:t>
            </a:r>
          </a:p>
          <a:p>
            <a:pPr lvl="1"/>
            <a:r>
              <a:rPr lang="cs-CZ" dirty="0"/>
              <a:t>Ministerstvo zdravotnictví stanoví vyhláškou nástroje zdravotní prevence poskytované v rámci programu podpory zdraví, okruh osob, se kterými může zaměstnavatel spolupracovat při zajišťování programu podpory zdraví a způsob vyhodnocování programu podpory zdraví</a:t>
            </a:r>
          </a:p>
          <a:p>
            <a:endParaRPr lang="cs-CZ" dirty="0"/>
          </a:p>
        </p:txBody>
      </p:sp>
    </p:spTree>
    <p:extLst>
      <p:ext uri="{BB962C8B-B14F-4D97-AF65-F5344CB8AC3E}">
        <p14:creationId xmlns:p14="http://schemas.microsoft.com/office/powerpoint/2010/main" val="42246377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2A4AE-ACD9-997C-B858-246EECA7AC0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D25688D-39D9-EC09-28F4-11332CA5A057}"/>
              </a:ext>
            </a:extLst>
          </p:cNvPr>
          <p:cNvSpPr>
            <a:spLocks noGrp="1"/>
          </p:cNvSpPr>
          <p:nvPr>
            <p:ph type="title"/>
          </p:nvPr>
        </p:nvSpPr>
        <p:spPr>
          <a:xfrm>
            <a:off x="465021" y="436136"/>
            <a:ext cx="11247553" cy="443198"/>
          </a:xfrm>
        </p:spPr>
        <p:txBody>
          <a:bodyPr/>
          <a:lstStyle/>
          <a:p>
            <a:r>
              <a:rPr lang="cs-CZ" sz="3200" dirty="0"/>
              <a:t>Pozměňovací návrhy</a:t>
            </a:r>
          </a:p>
        </p:txBody>
      </p:sp>
      <p:sp>
        <p:nvSpPr>
          <p:cNvPr id="3" name="Zástupný symbol pro obsah 2">
            <a:extLst>
              <a:ext uri="{FF2B5EF4-FFF2-40B4-BE49-F238E27FC236}">
                <a16:creationId xmlns:a16="http://schemas.microsoft.com/office/drawing/2014/main" id="{995347AA-0B07-6E9F-33CC-1FF12387924E}"/>
              </a:ext>
            </a:extLst>
          </p:cNvPr>
          <p:cNvSpPr>
            <a:spLocks noGrp="1"/>
          </p:cNvSpPr>
          <p:nvPr>
            <p:ph type="body" sz="quarter" idx="11"/>
          </p:nvPr>
        </p:nvSpPr>
        <p:spPr>
          <a:xfrm>
            <a:off x="496522" y="2074702"/>
            <a:ext cx="11216052" cy="4018593"/>
          </a:xfrm>
        </p:spPr>
        <p:txBody>
          <a:bodyPr>
            <a:normAutofit/>
          </a:bodyPr>
          <a:lstStyle/>
          <a:p>
            <a:r>
              <a:rPr lang="cs-CZ" b="1" dirty="0"/>
              <a:t>Poslanci</a:t>
            </a:r>
          </a:p>
          <a:p>
            <a:pPr lvl="1"/>
            <a:r>
              <a:rPr lang="cs-CZ" b="1" dirty="0"/>
              <a:t>Koalice</a:t>
            </a:r>
            <a:r>
              <a:rPr lang="cs-CZ" dirty="0"/>
              <a:t> slíbené změny v pracovnělékařských službách</a:t>
            </a:r>
            <a:endParaRPr lang="cs-CZ" b="1" dirty="0"/>
          </a:p>
          <a:p>
            <a:pPr lvl="1"/>
            <a:r>
              <a:rPr lang="cs-CZ" dirty="0"/>
              <a:t>Omezení povinných </a:t>
            </a:r>
            <a:r>
              <a:rPr lang="cs-CZ" b="1" dirty="0"/>
              <a:t>vstupních prohlídek</a:t>
            </a:r>
            <a:r>
              <a:rPr lang="cs-CZ" dirty="0"/>
              <a:t> pouze na práce v kategorii </a:t>
            </a:r>
            <a:r>
              <a:rPr lang="cs-CZ" b="1" u="sng" dirty="0"/>
              <a:t>druhé</a:t>
            </a:r>
            <a:r>
              <a:rPr lang="cs-CZ" b="1" dirty="0"/>
              <a:t>, druhé rizikové, třetí, čtvrté</a:t>
            </a:r>
            <a:r>
              <a:rPr lang="cs-CZ" dirty="0"/>
              <a:t> nebo je-li součástí práce </a:t>
            </a:r>
            <a:r>
              <a:rPr lang="cs-CZ" b="1" dirty="0"/>
              <a:t>činnost, pro jejíž výkon jsou podmínky zdravotní způsobilosti stanoveny prováděcím právním předpisem</a:t>
            </a:r>
          </a:p>
          <a:p>
            <a:pPr lvl="1"/>
            <a:r>
              <a:rPr lang="cs-CZ" dirty="0"/>
              <a:t>Nutnost vstupní prohlídky u </a:t>
            </a:r>
            <a:r>
              <a:rPr lang="cs-CZ" b="1" dirty="0"/>
              <a:t>dohod</a:t>
            </a:r>
            <a:r>
              <a:rPr lang="cs-CZ" dirty="0"/>
              <a:t> (DPP, DPČ) v kategorii druhé bez rizika</a:t>
            </a:r>
          </a:p>
          <a:p>
            <a:pPr lvl="1"/>
            <a:r>
              <a:rPr lang="cs-CZ" dirty="0"/>
              <a:t>Uchazeč, který se nepodrobí vstupní prohlídce, na niž byl vyslán, se považuje za </a:t>
            </a:r>
            <a:r>
              <a:rPr lang="cs-CZ" b="1" dirty="0"/>
              <a:t>zdravotně nezpůsobilého</a:t>
            </a:r>
            <a:endParaRPr lang="cs-CZ" dirty="0"/>
          </a:p>
          <a:p>
            <a:pPr lvl="1"/>
            <a:r>
              <a:rPr lang="cs-CZ" dirty="0"/>
              <a:t>Zaměstnavatel má právo vyžadovat vstupní prohlídku i u uchazeče v kategorii </a:t>
            </a:r>
            <a:r>
              <a:rPr lang="cs-CZ" b="1" dirty="0"/>
              <a:t>první bez rizik</a:t>
            </a:r>
          </a:p>
          <a:p>
            <a:pPr lvl="2"/>
            <a:r>
              <a:rPr lang="cs-CZ" b="1" dirty="0"/>
              <a:t>Nevyžaduje-li </a:t>
            </a:r>
            <a:r>
              <a:rPr lang="cs-CZ" dirty="0"/>
              <a:t>zaměstnavatel vstupní prohlídku, </a:t>
            </a:r>
            <a:r>
              <a:rPr lang="cs-CZ" b="1" dirty="0"/>
              <a:t>považuje se uchazeč za zdravotně způsobilého</a:t>
            </a:r>
            <a:r>
              <a:rPr lang="cs-CZ" dirty="0"/>
              <a:t>, a to do té doby, než je provedením prohlídky prokázán opak</a:t>
            </a:r>
          </a:p>
          <a:p>
            <a:pPr lvl="2"/>
            <a:r>
              <a:rPr lang="cs-CZ" dirty="0"/>
              <a:t>Vyžaduje-li vstupní prohlídku uchazeč, vystaví zaměstnavatel žádost o provedení prohlídky</a:t>
            </a:r>
          </a:p>
          <a:p>
            <a:endParaRPr lang="cs-CZ" dirty="0"/>
          </a:p>
        </p:txBody>
      </p:sp>
    </p:spTree>
    <p:extLst>
      <p:ext uri="{BB962C8B-B14F-4D97-AF65-F5344CB8AC3E}">
        <p14:creationId xmlns:p14="http://schemas.microsoft.com/office/powerpoint/2010/main" val="224205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kolektivním vyjednávání</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b="1" dirty="0"/>
              <a:t>Princip majorizace</a:t>
            </a:r>
          </a:p>
          <a:p>
            <a:pPr lvl="1"/>
            <a:r>
              <a:rPr lang="cs-CZ" dirty="0"/>
              <a:t>Pokud by zaměstnanci chtěli projevit nesouhlas:</a:t>
            </a:r>
          </a:p>
          <a:p>
            <a:pPr lvl="2"/>
            <a:r>
              <a:rPr lang="cs-CZ" dirty="0"/>
              <a:t>Nadpoloviční většina prohlásí písemně, že nesouhlasí, a toto prohlášení doručí zaměstnavateli</a:t>
            </a:r>
          </a:p>
          <a:p>
            <a:pPr lvl="2"/>
            <a:r>
              <a:rPr lang="cs-CZ" dirty="0"/>
              <a:t>Jestliže zároveň určí odborovou organizaci/více organizací, s nimiž má být uzavřena kolektivní smlouva, smí zaměstnavatel jednat s ní/nimi</a:t>
            </a:r>
          </a:p>
          <a:p>
            <a:pPr lvl="1"/>
            <a:r>
              <a:rPr lang="cs-CZ" dirty="0"/>
              <a:t>Ostatní odborové organizace mají právo na:</a:t>
            </a:r>
          </a:p>
          <a:p>
            <a:pPr lvl="2"/>
            <a:r>
              <a:rPr lang="cs-CZ" dirty="0"/>
              <a:t>Informaci o zahájení jednání o uzavření kolektivní smlouvy</a:t>
            </a:r>
          </a:p>
          <a:p>
            <a:pPr lvl="2"/>
            <a:r>
              <a:rPr lang="cs-CZ" dirty="0"/>
              <a:t>Projednání předloženého a závěrečného návrhu kolektivní smlouvy</a:t>
            </a:r>
          </a:p>
          <a:p>
            <a:pPr lvl="1"/>
            <a:r>
              <a:rPr lang="cs-CZ" dirty="0"/>
              <a:t>Není-li takto kolektivní smlouva uzavřena do 6 měsíců od oznámení zaměstnancům, právo uzavřít kolektivní smlouvu zaniká</a:t>
            </a:r>
          </a:p>
          <a:p>
            <a:r>
              <a:rPr lang="cs-CZ" dirty="0"/>
              <a:t>Vyřešení vztahu mezi KSVS a KSVS s rozšířenou závazností („tři stupně právní síly“ kolektivních smluv)</a:t>
            </a:r>
          </a:p>
          <a:p>
            <a:r>
              <a:rPr lang="cs-CZ" dirty="0"/>
              <a:t>Dílčí změna v příspěvku státu odborovým organizacím/organizacím zaměstnavatelů – i jednání na odvětvové úrovni</a:t>
            </a:r>
          </a:p>
        </p:txBody>
      </p:sp>
    </p:spTree>
    <p:extLst>
      <p:ext uri="{BB962C8B-B14F-4D97-AF65-F5344CB8AC3E}">
        <p14:creationId xmlns:p14="http://schemas.microsoft.com/office/powerpoint/2010/main" val="27642866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A5949-7B78-91E2-8E7C-9DE2AF72189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B1F2F64-4BA8-9F2A-0ADF-B4771381EAD8}"/>
              </a:ext>
            </a:extLst>
          </p:cNvPr>
          <p:cNvSpPr>
            <a:spLocks noGrp="1"/>
          </p:cNvSpPr>
          <p:nvPr>
            <p:ph type="title"/>
          </p:nvPr>
        </p:nvSpPr>
        <p:spPr>
          <a:xfrm>
            <a:off x="465021" y="1888957"/>
            <a:ext cx="5126923" cy="2260123"/>
          </a:xfrm>
        </p:spPr>
        <p:txBody>
          <a:bodyPr>
            <a:normAutofit/>
          </a:bodyPr>
          <a:lstStyle/>
          <a:p>
            <a:pPr algn="ctr"/>
            <a:r>
              <a:rPr lang="cs-CZ" sz="4800" dirty="0"/>
              <a:t>Změny v odměňování doktorandů</a:t>
            </a:r>
          </a:p>
        </p:txBody>
      </p:sp>
    </p:spTree>
    <p:extLst>
      <p:ext uri="{BB962C8B-B14F-4D97-AF65-F5344CB8AC3E}">
        <p14:creationId xmlns:p14="http://schemas.microsoft.com/office/powerpoint/2010/main" val="5137236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52429-1288-4064-5A4C-CD34BFEBA45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ED43097-C371-2061-36BF-64209B5C7ADD}"/>
              </a:ext>
            </a:extLst>
          </p:cNvPr>
          <p:cNvSpPr>
            <a:spLocks noGrp="1"/>
          </p:cNvSpPr>
          <p:nvPr>
            <p:ph type="title"/>
          </p:nvPr>
        </p:nvSpPr>
        <p:spPr>
          <a:xfrm>
            <a:off x="465021" y="436136"/>
            <a:ext cx="11247553" cy="443198"/>
          </a:xfrm>
        </p:spPr>
        <p:txBody>
          <a:bodyPr/>
          <a:lstStyle/>
          <a:p>
            <a:r>
              <a:rPr lang="cs-CZ" sz="3200" dirty="0"/>
              <a:t>Změny v odměňování doktorandů</a:t>
            </a:r>
          </a:p>
        </p:txBody>
      </p:sp>
      <p:sp>
        <p:nvSpPr>
          <p:cNvPr id="3" name="Zástupný symbol pro obsah 2">
            <a:extLst>
              <a:ext uri="{FF2B5EF4-FFF2-40B4-BE49-F238E27FC236}">
                <a16:creationId xmlns:a16="http://schemas.microsoft.com/office/drawing/2014/main" id="{3AA7CF13-1A03-90A5-59AA-731B5DB8D68B}"/>
              </a:ext>
            </a:extLst>
          </p:cNvPr>
          <p:cNvSpPr>
            <a:spLocks noGrp="1"/>
          </p:cNvSpPr>
          <p:nvPr>
            <p:ph type="body" sz="quarter" idx="11"/>
          </p:nvPr>
        </p:nvSpPr>
        <p:spPr>
          <a:xfrm>
            <a:off x="496522" y="2074702"/>
            <a:ext cx="11216052" cy="4018593"/>
          </a:xfrm>
        </p:spPr>
        <p:txBody>
          <a:bodyPr>
            <a:normAutofit/>
          </a:bodyPr>
          <a:lstStyle/>
          <a:p>
            <a:r>
              <a:rPr lang="cs-CZ" dirty="0"/>
              <a:t>Sněmovní tisk č. 660</a:t>
            </a:r>
          </a:p>
          <a:p>
            <a:r>
              <a:rPr lang="cs-CZ" dirty="0"/>
              <a:t>Novela zákona o vysokých školách</a:t>
            </a:r>
          </a:p>
          <a:p>
            <a:r>
              <a:rPr lang="cs-CZ" dirty="0"/>
              <a:t>Schválen Poslaneckou sněmovnou</a:t>
            </a:r>
          </a:p>
          <a:p>
            <a:r>
              <a:rPr lang="cs-CZ" dirty="0"/>
              <a:t>Vrácen Senátem s pozměňovacími návrhy</a:t>
            </a:r>
          </a:p>
          <a:p>
            <a:r>
              <a:rPr lang="cs-CZ" dirty="0"/>
              <a:t>Nyní bude Poslanecká sněmovna hlasovat o tom, zda setrvá na svém návrhu</a:t>
            </a:r>
          </a:p>
        </p:txBody>
      </p:sp>
    </p:spTree>
    <p:extLst>
      <p:ext uri="{BB962C8B-B14F-4D97-AF65-F5344CB8AC3E}">
        <p14:creationId xmlns:p14="http://schemas.microsoft.com/office/powerpoint/2010/main" val="22425680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55EB5-E76C-55BF-C6E7-ADFF52285B4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93451A0-C36F-029C-92B8-8EA9022A27D2}"/>
              </a:ext>
            </a:extLst>
          </p:cNvPr>
          <p:cNvSpPr>
            <a:spLocks noGrp="1"/>
          </p:cNvSpPr>
          <p:nvPr>
            <p:ph type="title"/>
          </p:nvPr>
        </p:nvSpPr>
        <p:spPr>
          <a:xfrm>
            <a:off x="465021" y="436136"/>
            <a:ext cx="11247553" cy="443198"/>
          </a:xfrm>
        </p:spPr>
        <p:txBody>
          <a:bodyPr/>
          <a:lstStyle/>
          <a:p>
            <a:r>
              <a:rPr lang="cs-CZ" sz="3200" dirty="0"/>
              <a:t>Změny v postavení akademických pracovníků</a:t>
            </a:r>
          </a:p>
        </p:txBody>
      </p:sp>
      <p:sp>
        <p:nvSpPr>
          <p:cNvPr id="3" name="Zástupný symbol pro obsah 2">
            <a:extLst>
              <a:ext uri="{FF2B5EF4-FFF2-40B4-BE49-F238E27FC236}">
                <a16:creationId xmlns:a16="http://schemas.microsoft.com/office/drawing/2014/main" id="{CECF7C8C-E352-524E-347B-E60188A12340}"/>
              </a:ext>
            </a:extLst>
          </p:cNvPr>
          <p:cNvSpPr>
            <a:spLocks noGrp="1"/>
          </p:cNvSpPr>
          <p:nvPr>
            <p:ph type="body" sz="quarter" idx="11"/>
          </p:nvPr>
        </p:nvSpPr>
        <p:spPr>
          <a:xfrm>
            <a:off x="496522" y="2074702"/>
            <a:ext cx="11216052" cy="4018593"/>
          </a:xfrm>
        </p:spPr>
        <p:txBody>
          <a:bodyPr>
            <a:normAutofit/>
          </a:bodyPr>
          <a:lstStyle/>
          <a:p>
            <a:r>
              <a:rPr lang="cs-CZ" dirty="0"/>
              <a:t>Mimořádným profesorem bude moci být odborník, který v dané oblasti vzdělávání působil v praxi alespoň po dobu 10 let (aktuálně 20 let)</a:t>
            </a:r>
          </a:p>
          <a:p>
            <a:r>
              <a:rPr lang="cs-CZ" dirty="0"/>
              <a:t>Další odborníci podílející se na výuce budou zaměstnáni </a:t>
            </a:r>
            <a:r>
              <a:rPr lang="cs-CZ" u="sng" dirty="0"/>
              <a:t>zpravidla</a:t>
            </a:r>
            <a:r>
              <a:rPr lang="cs-CZ" dirty="0"/>
              <a:t> na základě dohod o pracích konaných mimo pracovní poměr</a:t>
            </a:r>
          </a:p>
          <a:p>
            <a:r>
              <a:rPr lang="cs-CZ" dirty="0"/>
              <a:t>Informační povinnost akademiků:</a:t>
            </a:r>
          </a:p>
          <a:p>
            <a:pPr lvl="1"/>
            <a:r>
              <a:rPr lang="cs-CZ" dirty="0"/>
              <a:t>Povinnost bezodkladně informovat vysokou školu o každém svém dalším pracovním poměru, popřípadě následně o jeho skončení, v němž působí na jiné tuzemské vysoké škole, u poskytovatele zahraničního vysokoškolského vzdělávání na území České republiky, na veřejné výzkumné instituci nebo u jiné výzkumné instituce, zapsané do seznamu výzkumných organizací schválených pro přijímání výzkumných pracovníků ze třetích zemí podle jiného právního předpisu, a to i v těch případech, kdy jde o výkon vědecké, pedagogické, publicistické, literární nebo umělecké činnosti</a:t>
            </a:r>
          </a:p>
          <a:p>
            <a:pPr lvl="1"/>
            <a:r>
              <a:rPr lang="cs-CZ" dirty="0"/>
              <a:t>Obdobnou informační povinnost má i uchazeč, který s vysokou školou sjednává pracovní poměr akademického pracovníka</a:t>
            </a:r>
          </a:p>
        </p:txBody>
      </p:sp>
    </p:spTree>
    <p:extLst>
      <p:ext uri="{BB962C8B-B14F-4D97-AF65-F5344CB8AC3E}">
        <p14:creationId xmlns:p14="http://schemas.microsoft.com/office/powerpoint/2010/main" val="3631011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C2940-0497-179B-44C7-AA64B39FE96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507E29F-6E7B-7B03-D6FD-63AE28275BE2}"/>
              </a:ext>
            </a:extLst>
          </p:cNvPr>
          <p:cNvSpPr>
            <a:spLocks noGrp="1"/>
          </p:cNvSpPr>
          <p:nvPr>
            <p:ph type="title"/>
          </p:nvPr>
        </p:nvSpPr>
        <p:spPr>
          <a:xfrm>
            <a:off x="465021" y="436136"/>
            <a:ext cx="11247553" cy="443198"/>
          </a:xfrm>
        </p:spPr>
        <p:txBody>
          <a:bodyPr/>
          <a:lstStyle/>
          <a:p>
            <a:r>
              <a:rPr lang="cs-CZ" sz="3200" dirty="0"/>
              <a:t>Změny v odměňování doktorandů</a:t>
            </a:r>
          </a:p>
        </p:txBody>
      </p:sp>
      <p:sp>
        <p:nvSpPr>
          <p:cNvPr id="3" name="Zástupný symbol pro obsah 2">
            <a:extLst>
              <a:ext uri="{FF2B5EF4-FFF2-40B4-BE49-F238E27FC236}">
                <a16:creationId xmlns:a16="http://schemas.microsoft.com/office/drawing/2014/main" id="{2AD7468D-592B-1B86-FE20-AC74AF138427}"/>
              </a:ext>
            </a:extLst>
          </p:cNvPr>
          <p:cNvSpPr>
            <a:spLocks noGrp="1"/>
          </p:cNvSpPr>
          <p:nvPr>
            <p:ph type="body" sz="quarter" idx="11"/>
          </p:nvPr>
        </p:nvSpPr>
        <p:spPr>
          <a:xfrm>
            <a:off x="496522" y="2074702"/>
            <a:ext cx="11216052" cy="4450642"/>
          </a:xfrm>
        </p:spPr>
        <p:txBody>
          <a:bodyPr>
            <a:normAutofit/>
          </a:bodyPr>
          <a:lstStyle/>
          <a:p>
            <a:r>
              <a:rPr lang="cs-CZ" dirty="0"/>
              <a:t>Detailní úprava stipendií</a:t>
            </a:r>
          </a:p>
          <a:p>
            <a:r>
              <a:rPr lang="cs-CZ" dirty="0"/>
              <a:t>Stipendium na podporu studia, tvůrčí činnosti, vzdělávací činnosti nebo praktických stáží, uskutečňovaných v rámci realizace programů Evropské unie nebo jiných mnohostranných nebo dvoustranných mezinárodních programů nebo projektů bude možné přiznat též absolventům studia ve studijním programu, účastníkům celoživotního vzdělávání, akademickým pracovníkům a jiným zaměstnancům vysoké školy (podle zdroje financování)</a:t>
            </a:r>
          </a:p>
          <a:p>
            <a:r>
              <a:rPr lang="cs-CZ" dirty="0"/>
              <a:t>Pro studenty doktorských studijních programů se zavádí nové pojmy </a:t>
            </a:r>
            <a:r>
              <a:rPr lang="cs-CZ" b="1" dirty="0"/>
              <a:t>doktorský studijní příjem a doktorské stipendium</a:t>
            </a:r>
          </a:p>
          <a:p>
            <a:r>
              <a:rPr lang="cs-CZ" b="1" dirty="0"/>
              <a:t>Doktorský studijní příjem</a:t>
            </a:r>
            <a:r>
              <a:rPr lang="cs-CZ" dirty="0"/>
              <a:t> součet měsíčního doktorského stipendia a měsíční výše mzdy/platu za práci, v níž student koná v pracovním poměru tvůrčí činnost v souvislosti se vznikem disertační práce (na vysoké škole nebo u spolupracujícího zaměstnavatele)</a:t>
            </a:r>
          </a:p>
          <a:p>
            <a:r>
              <a:rPr lang="cs-CZ" dirty="0"/>
              <a:t>Při prvním studiu ve standardní době studia v prezenční formě bude mít student </a:t>
            </a:r>
            <a:r>
              <a:rPr lang="cs-CZ" b="1" dirty="0"/>
              <a:t>nárok na doktorské stipendium</a:t>
            </a:r>
            <a:endParaRPr lang="cs-CZ" dirty="0"/>
          </a:p>
          <a:p>
            <a:r>
              <a:rPr lang="cs-CZ" dirty="0"/>
              <a:t>Vysoká škola pak zajistí, aby </a:t>
            </a:r>
            <a:r>
              <a:rPr lang="cs-CZ" b="1" dirty="0"/>
              <a:t>pokud student bere jen stipendium, aby nebylo nižší než 1,2násobek minimální mzdy zaokrouhlený na desetikoruny nahoru </a:t>
            </a:r>
            <a:r>
              <a:rPr lang="cs-CZ" dirty="0"/>
              <a:t>(pro rok 2025 24 960 Kč měsíčně); pokud bere též mzdu nebo plat, pak </a:t>
            </a:r>
            <a:r>
              <a:rPr lang="cs-CZ" b="1" dirty="0"/>
              <a:t>součet dvou třetin mzdy/platu a celého stipendia</a:t>
            </a:r>
            <a:r>
              <a:rPr lang="cs-CZ" dirty="0"/>
              <a:t> nesmí být nižší než uvedená částka</a:t>
            </a:r>
          </a:p>
          <a:p>
            <a:pPr lvl="1"/>
            <a:r>
              <a:rPr lang="cs-CZ" dirty="0"/>
              <a:t>Měsíční minimální mzda se bere k 1. 7. kalendářního roku, v němž začíná akademický rok, pro nějž má být stipendium přiznáno</a:t>
            </a:r>
          </a:p>
        </p:txBody>
      </p:sp>
    </p:spTree>
    <p:extLst>
      <p:ext uri="{BB962C8B-B14F-4D97-AF65-F5344CB8AC3E}">
        <p14:creationId xmlns:p14="http://schemas.microsoft.com/office/powerpoint/2010/main" val="7531763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199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ve zdravotnictví</a:t>
            </a:r>
          </a:p>
        </p:txBody>
      </p:sp>
      <p:sp>
        <p:nvSpPr>
          <p:cNvPr id="3" name="Zástupný symbol pro obsah 2"/>
          <p:cNvSpPr>
            <a:spLocks noGrp="1"/>
          </p:cNvSpPr>
          <p:nvPr>
            <p:ph type="body" sz="quarter" idx="11"/>
          </p:nvPr>
        </p:nvSpPr>
        <p:spPr>
          <a:xfrm>
            <a:off x="496522" y="2074702"/>
            <a:ext cx="11216052" cy="4018593"/>
          </a:xfrm>
        </p:spPr>
        <p:txBody>
          <a:bodyPr>
            <a:normAutofit/>
          </a:bodyPr>
          <a:lstStyle/>
          <a:p>
            <a:r>
              <a:rPr lang="cs-CZ" b="1" dirty="0"/>
              <a:t>Pracovní doba</a:t>
            </a:r>
            <a:endParaRPr lang="cs-CZ" dirty="0"/>
          </a:p>
          <a:p>
            <a:pPr lvl="1"/>
            <a:r>
              <a:rPr lang="cs-CZ" dirty="0"/>
              <a:t>Délka </a:t>
            </a:r>
            <a:r>
              <a:rPr lang="cs-CZ" b="1" dirty="0"/>
              <a:t>směny</a:t>
            </a:r>
            <a:r>
              <a:rPr lang="cs-CZ" dirty="0"/>
              <a:t> až 24 hodin v rámci období 26 hodin po sobě jdoucích</a:t>
            </a:r>
          </a:p>
          <a:p>
            <a:pPr lvl="2"/>
            <a:r>
              <a:rPr lang="cs-CZ" dirty="0"/>
              <a:t>Doba nad 12 hodin tedy nemusí být prací přesčas</a:t>
            </a:r>
          </a:p>
          <a:p>
            <a:pPr lvl="1"/>
            <a:r>
              <a:rPr lang="cs-CZ" dirty="0"/>
              <a:t>Dohodu o možné délce pracovní doby </a:t>
            </a:r>
            <a:r>
              <a:rPr lang="cs-CZ" b="1" dirty="0"/>
              <a:t>nelze okamžitě zrušit</a:t>
            </a:r>
            <a:r>
              <a:rPr lang="cs-CZ" dirty="0"/>
              <a:t>, jen vypovědět s dvouměsíční (nebo sjednanou kratší) výpovědní dobou</a:t>
            </a:r>
          </a:p>
          <a:p>
            <a:pPr lvl="1"/>
            <a:r>
              <a:rPr lang="cs-CZ" dirty="0"/>
              <a:t>Znovu platí, že </a:t>
            </a:r>
            <a:r>
              <a:rPr lang="cs-CZ" b="1" dirty="0"/>
              <a:t>nepřetržitý odpočinek v týdnu</a:t>
            </a:r>
            <a:r>
              <a:rPr lang="cs-CZ" dirty="0"/>
              <a:t> lze vyrovnat v období 4 týdnů (neplatilo jen v červenci 2024)</a:t>
            </a:r>
          </a:p>
          <a:p>
            <a:pPr marL="0" indent="0">
              <a:buNone/>
            </a:pPr>
            <a:endParaRPr lang="cs-CZ" b="1" dirty="0"/>
          </a:p>
          <a:p>
            <a:r>
              <a:rPr lang="cs-CZ" b="1" dirty="0"/>
              <a:t>Odměňování</a:t>
            </a:r>
          </a:p>
          <a:p>
            <a:pPr lvl="1"/>
            <a:r>
              <a:rPr lang="cs-CZ" dirty="0"/>
              <a:t>Příplatek za </a:t>
            </a:r>
            <a:r>
              <a:rPr lang="cs-CZ" b="1" dirty="0"/>
              <a:t>zvýšenou zátěž zaměstnance ve zdravotnictví</a:t>
            </a:r>
            <a:endParaRPr lang="cs-CZ" dirty="0"/>
          </a:p>
          <a:p>
            <a:pPr lvl="1"/>
            <a:r>
              <a:rPr lang="cs-CZ" dirty="0"/>
              <a:t>Nejméně 20 % průměrného výdělku za 13. a každou další odpracovanou hodinu ve směně</a:t>
            </a:r>
          </a:p>
          <a:p>
            <a:pPr lvl="1"/>
            <a:r>
              <a:rPr lang="cs-CZ" dirty="0"/>
              <a:t>Platí pro mzdu, plat i odměnu z dohody</a:t>
            </a:r>
          </a:p>
          <a:p>
            <a:pPr lvl="2"/>
            <a:endParaRPr lang="cs-CZ" dirty="0"/>
          </a:p>
        </p:txBody>
      </p:sp>
    </p:spTree>
    <p:extLst>
      <p:ext uri="{BB962C8B-B14F-4D97-AF65-F5344CB8AC3E}">
        <p14:creationId xmlns:p14="http://schemas.microsoft.com/office/powerpoint/2010/main" val="2905494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5021" y="436136"/>
            <a:ext cx="11247553" cy="443198"/>
          </a:xfrm>
        </p:spPr>
        <p:txBody>
          <a:bodyPr/>
          <a:lstStyle/>
          <a:p>
            <a:r>
              <a:rPr lang="cs-CZ" sz="3200" dirty="0"/>
              <a:t>Změny v pracovní době</a:t>
            </a:r>
          </a:p>
        </p:txBody>
      </p:sp>
      <p:sp>
        <p:nvSpPr>
          <p:cNvPr id="3" name="Zástupný symbol pro obsah 2"/>
          <p:cNvSpPr>
            <a:spLocks noGrp="1"/>
          </p:cNvSpPr>
          <p:nvPr>
            <p:ph type="body" sz="quarter" idx="11"/>
          </p:nvPr>
        </p:nvSpPr>
        <p:spPr>
          <a:xfrm>
            <a:off x="496522" y="2074702"/>
            <a:ext cx="11216052" cy="4594658"/>
          </a:xfrm>
        </p:spPr>
        <p:txBody>
          <a:bodyPr>
            <a:normAutofit/>
          </a:bodyPr>
          <a:lstStyle/>
          <a:p>
            <a:r>
              <a:rPr lang="cs-CZ" b="1" dirty="0" err="1"/>
              <a:t>Samorozvrhování</a:t>
            </a:r>
            <a:r>
              <a:rPr lang="cs-CZ" b="1" dirty="0"/>
              <a:t> </a:t>
            </a:r>
            <a:r>
              <a:rPr lang="cs-CZ" dirty="0"/>
              <a:t>pracovní doby</a:t>
            </a:r>
          </a:p>
          <a:p>
            <a:pPr lvl="1"/>
            <a:r>
              <a:rPr lang="cs-CZ" dirty="0"/>
              <a:t>Pro pracovní poměr, dohody o pracovní činnosti i dohody o provedení práce, pro práci na dálku i na pracovišti</a:t>
            </a:r>
          </a:p>
          <a:p>
            <a:pPr lvl="1"/>
            <a:r>
              <a:rPr lang="cs-CZ" dirty="0"/>
              <a:t>Účinnost od </a:t>
            </a:r>
            <a:r>
              <a:rPr lang="cs-CZ" b="1" dirty="0"/>
              <a:t>1. 1. 2025</a:t>
            </a:r>
          </a:p>
          <a:p>
            <a:pPr lvl="1"/>
            <a:r>
              <a:rPr lang="cs-CZ" dirty="0"/>
              <a:t>Dle přechodného ustanovení lze podle stávajících dohod u práce na dálku postupovat až do 31. 12. 2025</a:t>
            </a:r>
          </a:p>
          <a:p>
            <a:r>
              <a:rPr lang="cs-CZ" dirty="0"/>
              <a:t>Písemná dohoda o tom, že si zaměstnanec za sjednaných podmínek bude sám rozvrhovat pracovní dobu do směn</a:t>
            </a:r>
          </a:p>
          <a:p>
            <a:pPr lvl="1"/>
            <a:r>
              <a:rPr lang="cs-CZ" dirty="0"/>
              <a:t>Doporučení sjednat, že zaměstnanec bude v předstihu zaměstnavatele o rozvrhu informovat</a:t>
            </a:r>
          </a:p>
          <a:p>
            <a:pPr lvl="1"/>
            <a:r>
              <a:rPr lang="cs-CZ" dirty="0"/>
              <a:t>Doporučení sjednat, že zaměstnanec si nebude pracovní dobu rozvrhovat na víkendy a na noční dobu + že nebude pracovat ve svátek</a:t>
            </a:r>
          </a:p>
          <a:p>
            <a:r>
              <a:rPr lang="cs-CZ" dirty="0"/>
              <a:t>Nepoužije se úprava rozvržení pracovní doby kromě:</a:t>
            </a:r>
          </a:p>
          <a:p>
            <a:pPr lvl="1"/>
            <a:r>
              <a:rPr lang="cs-CZ" dirty="0"/>
              <a:t>Povinnosti být na začátku směny na pracovišti</a:t>
            </a:r>
          </a:p>
          <a:p>
            <a:pPr lvl="1"/>
            <a:r>
              <a:rPr lang="cs-CZ" dirty="0"/>
              <a:t>Povinnosti opouštět pracoviště až po skončení směny</a:t>
            </a:r>
          </a:p>
          <a:p>
            <a:pPr lvl="1"/>
            <a:r>
              <a:rPr lang="cs-CZ" dirty="0"/>
              <a:t>Povinnosti dodržovat max. délku směny 12 hodin</a:t>
            </a:r>
          </a:p>
          <a:p>
            <a:r>
              <a:rPr lang="cs-CZ" dirty="0"/>
              <a:t>V pracovním poměru nutno pracovní dobu naplnit ve vyrovnávacím období určeném zaměstnavatelem (26/52 týdnů)</a:t>
            </a:r>
          </a:p>
        </p:txBody>
      </p:sp>
    </p:spTree>
    <p:extLst>
      <p:ext uri="{BB962C8B-B14F-4D97-AF65-F5344CB8AC3E}">
        <p14:creationId xmlns:p14="http://schemas.microsoft.com/office/powerpoint/2010/main" val="3091056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23746-B3EF-F079-1AD4-509A67D31D6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A8691A1-7BE7-77F5-6DB0-34C126DD33E6}"/>
              </a:ext>
            </a:extLst>
          </p:cNvPr>
          <p:cNvSpPr>
            <a:spLocks noGrp="1"/>
          </p:cNvSpPr>
          <p:nvPr>
            <p:ph type="title"/>
          </p:nvPr>
        </p:nvSpPr>
        <p:spPr>
          <a:xfrm>
            <a:off x="465021" y="436136"/>
            <a:ext cx="11247553" cy="443198"/>
          </a:xfrm>
        </p:spPr>
        <p:txBody>
          <a:bodyPr/>
          <a:lstStyle/>
          <a:p>
            <a:r>
              <a:rPr lang="cs-CZ" sz="3200" dirty="0"/>
              <a:t>Změny v pracovní době</a:t>
            </a:r>
          </a:p>
        </p:txBody>
      </p:sp>
      <p:sp>
        <p:nvSpPr>
          <p:cNvPr id="3" name="Zástupný symbol pro obsah 2">
            <a:extLst>
              <a:ext uri="{FF2B5EF4-FFF2-40B4-BE49-F238E27FC236}">
                <a16:creationId xmlns:a16="http://schemas.microsoft.com/office/drawing/2014/main" id="{0225956A-5DB8-9B72-B543-E21E2F34C0B5}"/>
              </a:ext>
            </a:extLst>
          </p:cNvPr>
          <p:cNvSpPr>
            <a:spLocks noGrp="1"/>
          </p:cNvSpPr>
          <p:nvPr>
            <p:ph type="body" sz="quarter" idx="11"/>
          </p:nvPr>
        </p:nvSpPr>
        <p:spPr>
          <a:xfrm>
            <a:off x="496522" y="2074702"/>
            <a:ext cx="11216052" cy="4594658"/>
          </a:xfrm>
        </p:spPr>
        <p:txBody>
          <a:bodyPr>
            <a:normAutofit/>
          </a:bodyPr>
          <a:lstStyle/>
          <a:p>
            <a:r>
              <a:rPr lang="cs-CZ" dirty="0"/>
              <a:t>Nutné určit fiktivní rozvržení pro účely:</a:t>
            </a:r>
          </a:p>
          <a:p>
            <a:pPr lvl="1"/>
            <a:r>
              <a:rPr lang="cs-CZ" dirty="0"/>
              <a:t>Překážek v práci</a:t>
            </a:r>
          </a:p>
          <a:p>
            <a:pPr lvl="1"/>
            <a:r>
              <a:rPr lang="cs-CZ" dirty="0"/>
              <a:t>Čerpání dovolené</a:t>
            </a:r>
          </a:p>
          <a:p>
            <a:pPr lvl="1"/>
            <a:r>
              <a:rPr lang="cs-CZ" dirty="0"/>
              <a:t>Pracovních cest</a:t>
            </a:r>
          </a:p>
          <a:p>
            <a:pPr lvl="1"/>
            <a:r>
              <a:rPr lang="cs-CZ" dirty="0"/>
              <a:t>Placených svátků</a:t>
            </a:r>
          </a:p>
          <a:p>
            <a:pPr lvl="1"/>
            <a:r>
              <a:rPr lang="cs-CZ" dirty="0"/>
              <a:t>Dalších případů určených zaměstnavatelem</a:t>
            </a:r>
          </a:p>
          <a:p>
            <a:r>
              <a:rPr lang="cs-CZ" dirty="0"/>
              <a:t>Zaměstnanec nemá právo na náhradu mzdy (platu) při jiných důležitých osobních překážkách v práci, ledaže dohodnuto jinak nebo bude jinak stanoveno právním předpisem (NV 590/2006 Sb.) či vnitřním předpisem zaměstnavatele</a:t>
            </a:r>
          </a:p>
          <a:p>
            <a:pPr lvl="1"/>
            <a:r>
              <a:rPr lang="cs-CZ" dirty="0"/>
              <a:t>Svatba</a:t>
            </a:r>
          </a:p>
          <a:p>
            <a:pPr lvl="1"/>
            <a:r>
              <a:rPr lang="cs-CZ" dirty="0"/>
              <a:t>Úmrtí</a:t>
            </a:r>
          </a:p>
          <a:p>
            <a:pPr lvl="1"/>
            <a:r>
              <a:rPr lang="cs-CZ" dirty="0"/>
              <a:t>Přestěhování</a:t>
            </a:r>
          </a:p>
          <a:p>
            <a:r>
              <a:rPr lang="cs-CZ" dirty="0"/>
              <a:t>Závazek lze rozvázat dohodou nebo vypovědět s 15denní výpovědní dobou</a:t>
            </a:r>
          </a:p>
          <a:p>
            <a:pPr lvl="1"/>
            <a:r>
              <a:rPr lang="cs-CZ" dirty="0"/>
              <a:t>Písemně, bez udání důvodu nebo z jakéhokoli důvodu</a:t>
            </a:r>
          </a:p>
          <a:p>
            <a:pPr lvl="1"/>
            <a:r>
              <a:rPr lang="cs-CZ" dirty="0"/>
              <a:t>Výpovědní dobu lze sjednat delší i kratší, ale „pro oba stejně“</a:t>
            </a:r>
          </a:p>
          <a:p>
            <a:r>
              <a:rPr lang="cs-CZ" dirty="0"/>
              <a:t>Porušení povinností je přestupkem s pokutou do 300 000 Kč</a:t>
            </a:r>
          </a:p>
        </p:txBody>
      </p:sp>
    </p:spTree>
    <p:extLst>
      <p:ext uri="{BB962C8B-B14F-4D97-AF65-F5344CB8AC3E}">
        <p14:creationId xmlns:p14="http://schemas.microsoft.com/office/powerpoint/2010/main" val="763328221"/>
      </p:ext>
    </p:extLst>
  </p:cSld>
  <p:clrMapOvr>
    <a:masterClrMapping/>
  </p:clrMapOvr>
</p:sld>
</file>

<file path=ppt/theme/theme1.xml><?xml version="1.0" encoding="utf-8"?>
<a:theme xmlns:a="http://schemas.openxmlformats.org/drawingml/2006/main" name="Titulni snimek">
  <a:themeElements>
    <a:clrScheme name="Vrajik">
      <a:dk1>
        <a:srgbClr val="042C55"/>
      </a:dk1>
      <a:lt1>
        <a:srgbClr val="FFFFFF"/>
      </a:lt1>
      <a:dk2>
        <a:srgbClr val="E90D38"/>
      </a:dk2>
      <a:lt2>
        <a:srgbClr val="FFFFFF"/>
      </a:lt2>
      <a:accent1>
        <a:srgbClr val="042C55"/>
      </a:accent1>
      <a:accent2>
        <a:srgbClr val="58738E"/>
      </a:accent2>
      <a:accent3>
        <a:srgbClr val="ABB9C6"/>
      </a:accent3>
      <a:accent4>
        <a:srgbClr val="E90D38"/>
      </a:accent4>
      <a:accent5>
        <a:srgbClr val="F05E79"/>
      </a:accent5>
      <a:accent6>
        <a:srgbClr val="F8AEBD"/>
      </a:accent6>
      <a:hlink>
        <a:srgbClr val="58738E"/>
      </a:hlink>
      <a:folHlink>
        <a:srgbClr val="ABB9C6"/>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rajik template 16-9 02" id="{AEFCB17C-9C10-4541-BA6D-51D3BD04B0AC}" vid="{85E22527-CB25-2847-A37A-B27D2C515F5C}"/>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vrajik template 16-9</Template>
  <TotalTime>363</TotalTime>
  <Words>7450</Words>
  <Application>Microsoft Office PowerPoint</Application>
  <PresentationFormat>Širokoúhlá obrazovka</PresentationFormat>
  <Paragraphs>573</Paragraphs>
  <Slides>64</Slides>
  <Notes>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64</vt:i4>
      </vt:variant>
    </vt:vector>
  </HeadingPairs>
  <TitlesOfParts>
    <vt:vector size="68" baseType="lpstr">
      <vt:lpstr>Arial</vt:lpstr>
      <vt:lpstr>Calibri</vt:lpstr>
      <vt:lpstr>Trebuchet MS</vt:lpstr>
      <vt:lpstr>Titulni snimek</vt:lpstr>
      <vt:lpstr>Legislativní novinky v pracovním právu</vt:lpstr>
      <vt:lpstr>Program</vt:lpstr>
      <vt:lpstr>„Letní“ novela zákoníku práce</vt:lpstr>
      <vt:lpstr>„Letní“ novela zákoníku práce</vt:lpstr>
      <vt:lpstr>Změny v kolektivním vyjednávání</vt:lpstr>
      <vt:lpstr>Změny v kolektivním vyjednávání</vt:lpstr>
      <vt:lpstr>Změny ve zdravotnictví</vt:lpstr>
      <vt:lpstr>Změny v pracovní době</vt:lpstr>
      <vt:lpstr>Změny v pracovní době</vt:lpstr>
      <vt:lpstr>Změny v odměňování zaměstnanců</vt:lpstr>
      <vt:lpstr>Změny v odměňování zaměstnanců</vt:lpstr>
      <vt:lpstr>Změny v odměňování zaměstnanců</vt:lpstr>
      <vt:lpstr>Změny v odměňování zaměstnanců</vt:lpstr>
      <vt:lpstr>Změny v odměňování zaměstnanců</vt:lpstr>
      <vt:lpstr>Změny v dovolené</vt:lpstr>
      <vt:lpstr>Změny v ručení za mzdy ve stavebnictví</vt:lpstr>
      <vt:lpstr>Změny v odškodňování pracovních úrazů a nemocí z povolání</vt:lpstr>
      <vt:lpstr>Další dílčí změny pracovněprávní legislativy od  1. 1. 2025 </vt:lpstr>
      <vt:lpstr>Změny v odvodech z DPP</vt:lpstr>
      <vt:lpstr>Změny ve srážkách ze mzdy</vt:lpstr>
      <vt:lpstr>Změny ve srážkách ze mzdy</vt:lpstr>
      <vt:lpstr>Vybrané změny zákona o zaměstnanosti</vt:lpstr>
      <vt:lpstr>Vybrané změny zákona o zaměstnanosti</vt:lpstr>
      <vt:lpstr>Další novinky</vt:lpstr>
      <vt:lpstr>Další novinky</vt:lpstr>
      <vt:lpstr>Další novinky</vt:lpstr>
      <vt:lpstr>Další novinky</vt:lpstr>
      <vt:lpstr>Další novinky</vt:lpstr>
      <vt:lpstr>„Flexibilní“ novela zákoníku práce</vt:lpstr>
      <vt:lpstr>Flexibilní novela zákoníku práce</vt:lpstr>
      <vt:lpstr>Souběžné pracovněprávní vztahy</vt:lpstr>
      <vt:lpstr>Zkušební doba</vt:lpstr>
      <vt:lpstr>Pracovní poměr na dobu určitou</vt:lpstr>
      <vt:lpstr>Změny pracovního poměru</vt:lpstr>
      <vt:lpstr>Skončení pracovního poměru</vt:lpstr>
      <vt:lpstr>Skončení pracovního poměru</vt:lpstr>
      <vt:lpstr>Skončení pracovního poměru</vt:lpstr>
      <vt:lpstr>Skončení pracovního poměru</vt:lpstr>
      <vt:lpstr>Práce osob mladších 15 let</vt:lpstr>
      <vt:lpstr>Zkrácení denního odpočinku</vt:lpstr>
      <vt:lpstr>Pokračování digitalizace HR agendy</vt:lpstr>
      <vt:lpstr>Pokračování digitalizace HR agendy</vt:lpstr>
      <vt:lpstr>Pokračování digitalizace HR agendy</vt:lpstr>
      <vt:lpstr>Pokračování digitalizace HR agendy</vt:lpstr>
      <vt:lpstr>Pokračování digitalizace HR agendy</vt:lpstr>
      <vt:lpstr>Pokračování digitalizace HR agendy</vt:lpstr>
      <vt:lpstr>Odměňování</vt:lpstr>
      <vt:lpstr>Odměňování</vt:lpstr>
      <vt:lpstr>Odměňování</vt:lpstr>
      <vt:lpstr>Cestovní náhrady</vt:lpstr>
      <vt:lpstr>Dovolená</vt:lpstr>
      <vt:lpstr>Pracovní podmínky mladistvých</vt:lpstr>
      <vt:lpstr>Zástupci zaměstnanců</vt:lpstr>
      <vt:lpstr>Podnikání zaměstnanců dle § 303 ZP</vt:lpstr>
      <vt:lpstr>Průměrný výdělek</vt:lpstr>
      <vt:lpstr>Pozměňovací návrhy</vt:lpstr>
      <vt:lpstr>Pozměňovací návrhy</vt:lpstr>
      <vt:lpstr>Pozměňovací návrhy</vt:lpstr>
      <vt:lpstr>Pozměňovací návrhy</vt:lpstr>
      <vt:lpstr>Změny v odměňování doktorandů</vt:lpstr>
      <vt:lpstr>Změny v odměňování doktorandů</vt:lpstr>
      <vt:lpstr>Změny v postavení akademických pracovníků</vt:lpstr>
      <vt:lpstr>Změny v odměňování doktorandů</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AK Vrajík</dc:creator>
  <cp:lastModifiedBy>Zdenka Černá</cp:lastModifiedBy>
  <cp:revision>3</cp:revision>
  <dcterms:created xsi:type="dcterms:W3CDTF">2023-05-22T18:29:13Z</dcterms:created>
  <dcterms:modified xsi:type="dcterms:W3CDTF">2025-02-10T06:24:09Z</dcterms:modified>
</cp:coreProperties>
</file>